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305" r:id="rId2"/>
    <p:sldId id="306" r:id="rId3"/>
    <p:sldId id="287" r:id="rId4"/>
    <p:sldId id="294" r:id="rId5"/>
    <p:sldId id="295" r:id="rId6"/>
    <p:sldId id="296" r:id="rId7"/>
    <p:sldId id="327" r:id="rId8"/>
    <p:sldId id="328" r:id="rId9"/>
    <p:sldId id="329" r:id="rId10"/>
    <p:sldId id="322" r:id="rId11"/>
    <p:sldId id="324" r:id="rId12"/>
    <p:sldId id="323" r:id="rId13"/>
    <p:sldId id="330" r:id="rId14"/>
    <p:sldId id="314" r:id="rId15"/>
    <p:sldId id="325" r:id="rId16"/>
    <p:sldId id="326" r:id="rId17"/>
    <p:sldId id="332" r:id="rId18"/>
    <p:sldId id="339" r:id="rId19"/>
    <p:sldId id="338" r:id="rId20"/>
    <p:sldId id="337" r:id="rId21"/>
    <p:sldId id="336" r:id="rId22"/>
    <p:sldId id="334" r:id="rId23"/>
    <p:sldId id="333"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37" roundtripDataSignature="AMtx7mhTpf6Nk2CLw3kTd/Uc4umiVxtq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818"/>
    <a:srgbClr val="0257A1"/>
    <a:srgbClr val="CC0035"/>
    <a:srgbClr val="171717"/>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2641AF-2AFA-D411-21F9-E822A9CC7010}" v="217" dt="2023-11-03T01:32:44.601"/>
    <p1510:client id="{43A75342-0471-AE79-B30E-EF0F56DD3149}" v="29" dt="2023-11-03T00:57:12.449"/>
    <p1510:client id="{918873EA-BBFA-F507-4B0E-11CADA0FD4B5}" v="38" dt="2023-11-03T04:00:13.675"/>
    <p1510:client id="{DD026ACD-026C-ACC0-A55B-290E37106469}" v="11" dt="2023-11-03T03:05:24.143"/>
    <p1510:client id="{FD1FC763-3FE6-4C9C-9989-4A157680BBAA}" v="62" dt="2023-11-03T00:04:54.1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graph looks at how the general distribution of gender authorship takes place over the years we looked at. We wanted to specifically narrow in on Covid, and try to understand if there were any differences that were exemplified during the pandemic. The rate of change was slowing down pre covid, and has now, post covid, started to pick up slightly. </a:t>
            </a:r>
          </a:p>
          <a:p>
            <a:r>
              <a:rPr lang="en-US"/>
              <a:t>We considered the covid eras, as such. Pre covid would be before 2020, covid through 2022, and anything this year onward as 2023.  We can clearly see that the disparity is shrinking, and at this pace we expect parity in 2055. That’s of course not accounting for the recent sharp increases in women holding stem degrees.  Biology comment.</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806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rPr>
              <a:t>Analyzing the first graph, we see a detailed representation of gender authorship across various STEM fields. Starting with engineering, there's a noticeable disparity where only around 20% of articles feature female authors compared to their male counterparts. As we transition to life sciences, there's an increase in female representation, with women contributing to nearly 40% of articles. The fields of mathematics and computer sciences present a distribution akin to life sciences, while physical and earth sciences show an almost even split between male and female authors. Despite these shifts, it's clear that certain STEM areas like engineering continue to experience significant gender disparities</a:t>
            </a:r>
            <a:r>
              <a:rPr lang="en-US">
                <a:solidFill>
                  <a:srgbClr val="D1D5DB"/>
                </a:solidFill>
              </a:rPr>
              <a:t>. Life Sciences last</a:t>
            </a:r>
            <a:endParaRPr lang="en-US">
              <a:effectLst/>
            </a:endParaRPr>
          </a:p>
          <a:p>
            <a:endParaRPr lang="en-US">
              <a:solidFill>
                <a:srgbClr val="D1D5DB"/>
              </a:solidFill>
            </a:endParaRPr>
          </a:p>
          <a:p>
            <a:endParaRPr lang="en-US">
              <a:solidFill>
                <a:srgbClr val="D1D5DB"/>
              </a:solidFill>
            </a:endParaRPr>
          </a:p>
          <a:p>
            <a:endParaRPr lang="en-US">
              <a:solidFill>
                <a:srgbClr val="D1D5DB"/>
              </a:solidFill>
              <a:latin typeface="Söhne"/>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3606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rPr>
              <a:t>"Turning our attention to the second graph, the distribution in humanities and arts and psychology and social sciences is exhibited. Here, both fields display a more balanced gender distribution in comparison to some STEM fields. In humanities and arts, there's a slight edge for male authors, but it's notably closer in representation than what we observed in engineering. Meanwhile, in psychology and social sciences, female authors lead, which resonates with current trends indicating increased female participation in these areas. Reflecting on these insights, it underscores the significance of continued efforts in promoting diversity and inclusivity in all academic domains."</a:t>
            </a:r>
            <a:r>
              <a:rPr lang="en-US">
                <a:solidFill>
                  <a:srgbClr val="D1D5DB"/>
                </a:solidFill>
              </a:rPr>
              <a:t> End with Bivin Sadler comment</a:t>
            </a:r>
            <a:endParaRPr lang="en-US">
              <a:effectLst/>
            </a:endParaRPr>
          </a:p>
          <a:p>
            <a:endParaRPr lang="en-US">
              <a:solidFill>
                <a:srgbClr val="D1D5DB"/>
              </a:solidFill>
              <a:latin typeface="Söhne"/>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928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this graph was pulled with different data. This data is from the NCSES stands for the National center for Science and Engineering Statistics. They recorded every year, how many journals across all the subjects we just talked about were published, solely in the US. </a:t>
            </a:r>
          </a:p>
          <a:p>
            <a:r>
              <a:rPr lang="en-US"/>
              <a:t>Sharp increase in publication continuing 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4833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rPr>
              <a:t>Women’s underrepresentation in research can have implications beyond academia. For instance, in health research, the lack of female researchers can lead to gaps in understanding women’s health issues. Increased publication by women can ensure that research </a:t>
            </a:r>
            <a:r>
              <a:rPr lang="en-US">
                <a:solidFill>
                  <a:srgbClr val="D1D5DB"/>
                </a:solidFill>
              </a:rPr>
              <a:t>covers </a:t>
            </a:r>
            <a:r>
              <a:rPr lang="en-US" b="0" i="0">
                <a:solidFill>
                  <a:srgbClr val="D1D5DB"/>
                </a:solidFill>
                <a:effectLst/>
              </a:rPr>
              <a:t>more </a:t>
            </a:r>
            <a:r>
              <a:rPr lang="en-US">
                <a:solidFill>
                  <a:srgbClr val="D1D5DB"/>
                </a:solidFill>
              </a:rPr>
              <a:t>areas that are niche </a:t>
            </a:r>
            <a:r>
              <a:rPr lang="en-US" b="0" i="0">
                <a:solidFill>
                  <a:srgbClr val="D1D5DB"/>
                </a:solidFill>
                <a:effectLst/>
              </a:rPr>
              <a:t>and </a:t>
            </a:r>
            <a:r>
              <a:rPr lang="en-US">
                <a:solidFill>
                  <a:srgbClr val="D1D5DB"/>
                </a:solidFill>
              </a:rPr>
              <a:t>catered towards minority groups</a:t>
            </a:r>
            <a:endParaRPr lang="en-US"/>
          </a:p>
          <a:p>
            <a:pPr algn="l"/>
            <a:r>
              <a:rPr lang="en-US" b="0" i="0">
                <a:solidFill>
                  <a:srgbClr val="D1D5DB"/>
                </a:solidFill>
                <a:effectLst/>
              </a:rPr>
              <a:t>Women who publish at the PhD level are more likely to advance in their academic careers and become mentors to the next generation of researchers. This can create a cycle, supporting and inspiring more women to enter and remain In academia.</a:t>
            </a:r>
            <a:endParaRPr lang="en-US"/>
          </a:p>
          <a:p>
            <a:r>
              <a:rPr lang="en-US" b="0" i="0">
                <a:solidFill>
                  <a:srgbClr val="D1D5DB"/>
                </a:solidFill>
                <a:effectLst/>
              </a:rPr>
              <a:t>Increasing the number of women publishing at the PhD level is not just about equality in academia; it's about advancing gender equality more broadly. When women are visible and successful in high-status professions, it can influence attitudes and norms around gender roles in society.</a:t>
            </a:r>
            <a:r>
              <a:rPr lang="en-US">
                <a:solidFill>
                  <a:srgbClr val="D1D5DB"/>
                </a:solidFill>
              </a:rPr>
              <a:t> •</a:t>
            </a:r>
            <a:r>
              <a:rPr lang="en-US" i="1">
                <a:solidFill>
                  <a:srgbClr val="D1D5DB"/>
                </a:solidFill>
              </a:rPr>
              <a:t>However, we must also be cognizant of the challenges or 'headwinds' facing the academic and publishing landscape. These include the end of Affirmative Action and the conclusion of the American Rescue Plan Act – both of which have had profound implications for research and academia.</a:t>
            </a:r>
            <a:endParaRPr lang="en-US">
              <a:solidFill>
                <a:srgbClr val="000000"/>
              </a:solidFill>
            </a:endParaRPr>
          </a:p>
          <a:p>
            <a:endParaRPr lang="en-US">
              <a:solidFill>
                <a:srgbClr val="D1D5DB"/>
              </a:solidFill>
            </a:endParaRPr>
          </a:p>
          <a:p>
            <a:pPr algn="l"/>
            <a:endParaRPr lang="en-US" b="0" i="0">
              <a:solidFill>
                <a:srgbClr val="D1D5DB"/>
              </a:solidFill>
              <a:effectLst/>
              <a:latin typeface="Söhne"/>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1533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solidFill>
                  <a:schemeClr val="tx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tx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8" name="Google Shape;24;p9">
            <a:extLst>
              <a:ext uri="{FF2B5EF4-FFF2-40B4-BE49-F238E27FC236}">
                <a16:creationId xmlns:a16="http://schemas.microsoft.com/office/drawing/2014/main" id="{17A7B529-A72E-4047-92AE-88091992F329}"/>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solidFill>
                  <a:schemeClr val="tx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solidFill>
                  <a:schemeClr val="tx1"/>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solidFill>
                  <a:schemeClr val="tx1"/>
                </a:solidFil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tx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10" name="Google Shape;24;p9">
            <a:extLst>
              <a:ext uri="{FF2B5EF4-FFF2-40B4-BE49-F238E27FC236}">
                <a16:creationId xmlns:a16="http://schemas.microsoft.com/office/drawing/2014/main" id="{08CF2290-DF5A-4748-94C0-7B2E23AD0D9F}"/>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solidFill>
                  <a:schemeClr val="tx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tx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6" name="Google Shape;24;p9">
            <a:extLst>
              <a:ext uri="{FF2B5EF4-FFF2-40B4-BE49-F238E27FC236}">
                <a16:creationId xmlns:a16="http://schemas.microsoft.com/office/drawing/2014/main" id="{87B87EFC-ECA6-4046-8E5D-7AE18AD0B1ED}"/>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solidFill>
                  <a:schemeClr val="tx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solidFill>
                  <a:schemeClr val="tx1"/>
                </a:solidFill>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tx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tx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8" name="Google Shape;24;p9">
            <a:extLst>
              <a:ext uri="{FF2B5EF4-FFF2-40B4-BE49-F238E27FC236}">
                <a16:creationId xmlns:a16="http://schemas.microsoft.com/office/drawing/2014/main" id="{0AAFC87F-7680-45BD-81E6-9C670AA6622C}"/>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solidFill>
                  <a:schemeClr val="tx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tx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tx1"/>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tx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8" name="Google Shape;24;p9">
            <a:extLst>
              <a:ext uri="{FF2B5EF4-FFF2-40B4-BE49-F238E27FC236}">
                <a16:creationId xmlns:a16="http://schemas.microsoft.com/office/drawing/2014/main" id="{7B342469-A1E4-47C0-9011-F5444E2A9B65}"/>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solidFill>
                  <a:schemeClr val="tx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tx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7" name="Google Shape;24;p9">
            <a:extLst>
              <a:ext uri="{FF2B5EF4-FFF2-40B4-BE49-F238E27FC236}">
                <a16:creationId xmlns:a16="http://schemas.microsoft.com/office/drawing/2014/main" id="{52CA6D3E-FC0A-4471-BAD5-32E8336CCE42}"/>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solidFill>
                  <a:schemeClr val="tx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solidFill>
                  <a:schemeClr val="tx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tx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7" name="Google Shape;24;p9">
            <a:extLst>
              <a:ext uri="{FF2B5EF4-FFF2-40B4-BE49-F238E27FC236}">
                <a16:creationId xmlns:a16="http://schemas.microsoft.com/office/drawing/2014/main" id="{13530456-77E5-4171-8D5F-CA422608690A}"/>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reserve="1" userDrawn="1">
  <p:cSld name="White">
    <p:spTree>
      <p:nvGrpSpPr>
        <p:cNvPr id="1" name="Shape 90"/>
        <p:cNvGrpSpPr/>
        <p:nvPr/>
      </p:nvGrpSpPr>
      <p:grpSpPr>
        <a:xfrm>
          <a:off x="0" y="0"/>
          <a:ext cx="0" cy="0"/>
          <a:chOff x="0" y="0"/>
          <a:chExt cx="0" cy="0"/>
        </a:xfrm>
      </p:grpSpPr>
      <p:sp>
        <p:nvSpPr>
          <p:cNvPr id="8" name="Google Shape;29;p11">
            <a:extLst>
              <a:ext uri="{FF2B5EF4-FFF2-40B4-BE49-F238E27FC236}">
                <a16:creationId xmlns:a16="http://schemas.microsoft.com/office/drawing/2014/main" id="{40768A1A-FC51-4338-A587-C561DF25E6B8}"/>
              </a:ext>
            </a:extLst>
          </p:cNvPr>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tx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9" name="Google Shape;24;p9">
            <a:extLst>
              <a:ext uri="{FF2B5EF4-FFF2-40B4-BE49-F238E27FC236}">
                <a16:creationId xmlns:a16="http://schemas.microsoft.com/office/drawing/2014/main" id="{DCA07580-117A-46DD-A105-84E59F2552B1}"/>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10" name="Google Shape;91;p10">
            <a:extLst>
              <a:ext uri="{FF2B5EF4-FFF2-40B4-BE49-F238E27FC236}">
                <a16:creationId xmlns:a16="http://schemas.microsoft.com/office/drawing/2014/main" id="{B9278628-99CC-4B7A-810A-14D94D0FC6E5}"/>
              </a:ext>
            </a:extLst>
          </p:cNvPr>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solidFill>
                  <a:schemeClr val="tx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92;p10">
            <a:extLst>
              <a:ext uri="{FF2B5EF4-FFF2-40B4-BE49-F238E27FC236}">
                <a16:creationId xmlns:a16="http://schemas.microsoft.com/office/drawing/2014/main" id="{3D85D5FC-389A-440C-AE73-94C5024D90AB}"/>
              </a:ext>
            </a:extLst>
          </p:cNvPr>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solidFill>
                  <a:schemeClr val="tx1"/>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Tree>
    <p:extLst>
      <p:ext uri="{BB962C8B-B14F-4D97-AF65-F5344CB8AC3E}">
        <p14:creationId xmlns:p14="http://schemas.microsoft.com/office/powerpoint/2010/main" val="2227130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reserve="1">
  <p:cSld name="Title Dark">
    <p:bg>
      <p:bgPr>
        <a:solidFill>
          <a:schemeClr val="tx1"/>
        </a:solidFill>
        <a:effectLst/>
      </p:bgPr>
    </p:bg>
    <p:spTree>
      <p:nvGrpSpPr>
        <p:cNvPr id="1" name="Shape 90"/>
        <p:cNvGrpSpPr/>
        <p:nvPr/>
      </p:nvGrpSpPr>
      <p:grpSpPr>
        <a:xfrm>
          <a:off x="0" y="0"/>
          <a:ext cx="0" cy="0"/>
          <a:chOff x="0" y="0"/>
          <a:chExt cx="0" cy="0"/>
        </a:xfrm>
      </p:grpSpPr>
      <p:sp>
        <p:nvSpPr>
          <p:cNvPr id="91" name="Google Shape;91;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solidFill>
                  <a:schemeClr val="bg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solidFill>
                  <a:schemeClr val="bg1"/>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94" name="Google Shape;9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bg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7" name="Google Shape;24;p9">
            <a:extLst>
              <a:ext uri="{FF2B5EF4-FFF2-40B4-BE49-F238E27FC236}">
                <a16:creationId xmlns:a16="http://schemas.microsoft.com/office/drawing/2014/main" id="{B535E713-67FE-4B8C-8C16-42083C623F6F}"/>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bg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68003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 name="Footer Placeholder 4">
            <a:extLst>
              <a:ext uri="{FF2B5EF4-FFF2-40B4-BE49-F238E27FC236}">
                <a16:creationId xmlns:a16="http://schemas.microsoft.com/office/drawing/2014/main" id="{9D253B6B-7766-4C8C-A98E-57F20FA67BDF}"/>
              </a:ext>
            </a:extLst>
          </p:cNvPr>
          <p:cNvSpPr>
            <a:spLocks noGrp="1"/>
          </p:cNvSpPr>
          <p:nvPr>
            <p:ph type="ftr" sz="quarter" idx="3"/>
          </p:nvPr>
        </p:nvSpPr>
        <p:spPr>
          <a:xfrm>
            <a:off x="4552950" y="6356351"/>
            <a:ext cx="3086100"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9" name="Title 1">
            <a:extLst>
              <a:ext uri="{FF2B5EF4-FFF2-40B4-BE49-F238E27FC236}">
                <a16:creationId xmlns:a16="http://schemas.microsoft.com/office/drawing/2014/main" id="{5932FB11-95F2-4082-BDD6-1A3EE0B4BA73}"/>
              </a:ext>
            </a:extLst>
          </p:cNvPr>
          <p:cNvSpPr txBox="1">
            <a:spLocks/>
          </p:cNvSpPr>
          <p:nvPr userDrawn="1"/>
        </p:nvSpPr>
        <p:spPr>
          <a:xfrm>
            <a:off x="750833" y="6356350"/>
            <a:ext cx="2057400"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lgn="l">
              <a:defRPr/>
            </a:pPr>
            <a:r>
              <a:rPr lang="en-US" sz="1600" b="1" kern="0">
                <a:solidFill>
                  <a:srgbClr val="0257A1"/>
                </a:solidFill>
              </a:rPr>
              <a:t>DataScience</a:t>
            </a:r>
            <a:r>
              <a:rPr lang="en-US" sz="1600" b="1" kern="0">
                <a:solidFill>
                  <a:srgbClr val="C00000"/>
                </a:solidFill>
              </a:rPr>
              <a:t>@</a:t>
            </a:r>
            <a:r>
              <a:rPr lang="en-US" sz="1600" b="1" kern="0">
                <a:solidFill>
                  <a:srgbClr val="0257A1"/>
                </a:solidFill>
              </a:rPr>
              <a:t>SMU</a:t>
            </a:r>
          </a:p>
        </p:txBody>
      </p:sp>
      <p:pic>
        <p:nvPicPr>
          <p:cNvPr id="15" name="Picture 14">
            <a:extLst>
              <a:ext uri="{FF2B5EF4-FFF2-40B4-BE49-F238E27FC236}">
                <a16:creationId xmlns:a16="http://schemas.microsoft.com/office/drawing/2014/main" id="{370945E8-8B0F-4F15-B59E-7A9FAA49E62A}"/>
              </a:ext>
            </a:extLst>
          </p:cNvPr>
          <p:cNvPicPr>
            <a:picLocks noChangeAspect="1"/>
          </p:cNvPicPr>
          <p:nvPr userDrawn="1"/>
        </p:nvPicPr>
        <p:blipFill>
          <a:blip r:embed="rId11"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9855543" y="6295132"/>
            <a:ext cx="939114" cy="487561"/>
          </a:xfrm>
          <a:prstGeom prst="rect">
            <a:avLst/>
          </a:prstGeom>
          <a:noFill/>
        </p:spPr>
      </p:pic>
      <p:sp>
        <p:nvSpPr>
          <p:cNvPr id="13" name="Google Shape;24;p9">
            <a:extLst>
              <a:ext uri="{FF2B5EF4-FFF2-40B4-BE49-F238E27FC236}">
                <a16:creationId xmlns:a16="http://schemas.microsoft.com/office/drawing/2014/main" id="{AF4AFFF8-E306-468D-9A92-DC85BB75E125}"/>
              </a:ext>
            </a:extLst>
          </p:cNvPr>
          <p:cNvSpPr txBox="1">
            <a:spLocks noGrp="1"/>
          </p:cNvSpPr>
          <p:nvPr>
            <p:ph type="sldNum" idx="4"/>
          </p:nvPr>
        </p:nvSpPr>
        <p:spPr>
          <a:xfrm>
            <a:off x="9255943" y="684530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2" r:id="rId8"/>
    <p:sldLayoutId id="2147483663"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4">
            <a:extLst>
              <a:ext uri="{FF2B5EF4-FFF2-40B4-BE49-F238E27FC236}">
                <a16:creationId xmlns:a16="http://schemas.microsoft.com/office/drawing/2014/main" id="{7E06E1CB-7984-ACB5-F210-AA31A0A28C58}"/>
              </a:ext>
            </a:extLst>
          </p:cNvPr>
          <p:cNvSpPr>
            <a:spLocks noGrp="1"/>
          </p:cNvSpPr>
          <p:nvPr>
            <p:ph type="ctrTitle"/>
          </p:nvPr>
        </p:nvSpPr>
        <p:spPr>
          <a:xfrm>
            <a:off x="197657" y="919163"/>
            <a:ext cx="5763491" cy="3129280"/>
          </a:xfrm>
        </p:spPr>
        <p:txBody>
          <a:bodyPr spcFirstLastPara="1" wrap="square" lIns="91425" tIns="45700" rIns="91425" bIns="45700" anchor="ctr" anchorCtr="0">
            <a:normAutofit fontScale="90000"/>
          </a:bodyPr>
          <a:lstStyle/>
          <a:p>
            <a:r>
              <a:rPr lang="en-US"/>
              <a:t>Gender Inequalities in Journal Authorship</a:t>
            </a:r>
          </a:p>
        </p:txBody>
      </p:sp>
      <p:sp>
        <p:nvSpPr>
          <p:cNvPr id="61" name="Subtitle 5">
            <a:extLst>
              <a:ext uri="{FF2B5EF4-FFF2-40B4-BE49-F238E27FC236}">
                <a16:creationId xmlns:a16="http://schemas.microsoft.com/office/drawing/2014/main" id="{C47122C1-DB4F-9121-F68C-289901F1F3AE}"/>
              </a:ext>
            </a:extLst>
          </p:cNvPr>
          <p:cNvSpPr>
            <a:spLocks noGrp="1"/>
          </p:cNvSpPr>
          <p:nvPr>
            <p:ph type="subTitle" idx="1"/>
          </p:nvPr>
        </p:nvSpPr>
        <p:spPr>
          <a:xfrm>
            <a:off x="-463" y="4195934"/>
            <a:ext cx="5715463" cy="1655762"/>
          </a:xfrm>
        </p:spPr>
        <p:txBody>
          <a:bodyPr>
            <a:normAutofit/>
          </a:bodyPr>
          <a:lstStyle/>
          <a:p>
            <a:r>
              <a:rPr lang="en-US"/>
              <a:t>Raag Patel and Roslyn Smith </a:t>
            </a:r>
          </a:p>
          <a:p>
            <a:r>
              <a:rPr lang="en-US"/>
              <a:t>Advisors: Satvik Ajmera, Dr. Monnie McGee</a:t>
            </a:r>
          </a:p>
        </p:txBody>
      </p:sp>
      <p:grpSp>
        <p:nvGrpSpPr>
          <p:cNvPr id="25" name="Group 24">
            <a:extLst>
              <a:ext uri="{FF2B5EF4-FFF2-40B4-BE49-F238E27FC236}">
                <a16:creationId xmlns:a16="http://schemas.microsoft.com/office/drawing/2014/main" id="{7945DC6C-F4C4-BE14-F12B-F84E053BFFD7}"/>
              </a:ext>
            </a:extLst>
          </p:cNvPr>
          <p:cNvGrpSpPr/>
          <p:nvPr/>
        </p:nvGrpSpPr>
        <p:grpSpPr>
          <a:xfrm>
            <a:off x="4885404" y="612797"/>
            <a:ext cx="7231737" cy="5592133"/>
            <a:chOff x="4651724" y="612797"/>
            <a:chExt cx="7231737" cy="5592133"/>
          </a:xfrm>
          <a:blipFill>
            <a:blip r:embed="rId2"/>
            <a:stretch>
              <a:fillRect/>
            </a:stretch>
          </a:blipFill>
        </p:grpSpPr>
        <p:sp>
          <p:nvSpPr>
            <p:cNvPr id="20" name="Hexagon 19">
              <a:extLst>
                <a:ext uri="{FF2B5EF4-FFF2-40B4-BE49-F238E27FC236}">
                  <a16:creationId xmlns:a16="http://schemas.microsoft.com/office/drawing/2014/main" id="{E8A50425-E676-D34D-1F2C-7ADD4F42F71D}"/>
                </a:ext>
              </a:extLst>
            </p:cNvPr>
            <p:cNvSpPr/>
            <p:nvPr/>
          </p:nvSpPr>
          <p:spPr>
            <a:xfrm>
              <a:off x="7461678" y="612797"/>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6BF69854-B441-50B5-999C-9F05A1F0890D}"/>
                </a:ext>
              </a:extLst>
            </p:cNvPr>
            <p:cNvSpPr/>
            <p:nvPr/>
          </p:nvSpPr>
          <p:spPr>
            <a:xfrm>
              <a:off x="6059226" y="612797"/>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a:extLst>
                <a:ext uri="{FF2B5EF4-FFF2-40B4-BE49-F238E27FC236}">
                  <a16:creationId xmlns:a16="http://schemas.microsoft.com/office/drawing/2014/main" id="{29D5B3D9-5318-861C-4AEA-E4788DF3BEFF}"/>
                </a:ext>
              </a:extLst>
            </p:cNvPr>
            <p:cNvSpPr/>
            <p:nvPr/>
          </p:nvSpPr>
          <p:spPr>
            <a:xfrm>
              <a:off x="9569660" y="1067690"/>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E7343259-3B86-F923-7129-4863EDD2A3DC}"/>
                </a:ext>
              </a:extLst>
            </p:cNvPr>
            <p:cNvSpPr/>
            <p:nvPr/>
          </p:nvSpPr>
          <p:spPr>
            <a:xfrm>
              <a:off x="7461678" y="155591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AF661FCE-B09C-2428-8E9A-37D3001D097A}"/>
                </a:ext>
              </a:extLst>
            </p:cNvPr>
            <p:cNvSpPr/>
            <p:nvPr/>
          </p:nvSpPr>
          <p:spPr>
            <a:xfrm>
              <a:off x="8167214" y="1067690"/>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442A3666-7C01-A597-75D1-9830ACFF06B4}"/>
                </a:ext>
              </a:extLst>
            </p:cNvPr>
            <p:cNvSpPr/>
            <p:nvPr/>
          </p:nvSpPr>
          <p:spPr>
            <a:xfrm>
              <a:off x="8167214" y="201189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B9697F13-840A-2377-3515-A65989ADC4AE}"/>
                </a:ext>
              </a:extLst>
            </p:cNvPr>
            <p:cNvSpPr/>
            <p:nvPr/>
          </p:nvSpPr>
          <p:spPr>
            <a:xfrm>
              <a:off x="8864124" y="155591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ECF86183-A3DE-E8D5-B5D2-FC99483FFF0B}"/>
                </a:ext>
              </a:extLst>
            </p:cNvPr>
            <p:cNvSpPr/>
            <p:nvPr/>
          </p:nvSpPr>
          <p:spPr>
            <a:xfrm>
              <a:off x="8864124" y="2483882"/>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967660A4-9866-5CFD-454F-E66FB5A86561}"/>
                </a:ext>
              </a:extLst>
            </p:cNvPr>
            <p:cNvSpPr/>
            <p:nvPr/>
          </p:nvSpPr>
          <p:spPr>
            <a:xfrm>
              <a:off x="7461678" y="2483882"/>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3ABE966E-6A3B-72B4-4986-A0533053F51D}"/>
                </a:ext>
              </a:extLst>
            </p:cNvPr>
            <p:cNvSpPr/>
            <p:nvPr/>
          </p:nvSpPr>
          <p:spPr>
            <a:xfrm>
              <a:off x="8864124" y="612797"/>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F6FF8D6F-E0D4-27E5-EE93-0F05E0305EC6}"/>
                </a:ext>
              </a:extLst>
            </p:cNvPr>
            <p:cNvSpPr/>
            <p:nvPr/>
          </p:nvSpPr>
          <p:spPr>
            <a:xfrm>
              <a:off x="9569660" y="201189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a:extLst>
                <a:ext uri="{FF2B5EF4-FFF2-40B4-BE49-F238E27FC236}">
                  <a16:creationId xmlns:a16="http://schemas.microsoft.com/office/drawing/2014/main" id="{E220ACB8-1108-C00C-8119-F1066623DBF3}"/>
                </a:ext>
              </a:extLst>
            </p:cNvPr>
            <p:cNvSpPr/>
            <p:nvPr/>
          </p:nvSpPr>
          <p:spPr>
            <a:xfrm>
              <a:off x="10268840" y="155591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921AEBA1-5563-3CCB-D0DA-B641C2BD47A0}"/>
                </a:ext>
              </a:extLst>
            </p:cNvPr>
            <p:cNvSpPr/>
            <p:nvPr/>
          </p:nvSpPr>
          <p:spPr>
            <a:xfrm>
              <a:off x="10268840" y="2483882"/>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47F6B7C3-C3F0-9EA9-FE0F-39892EB08CD2}"/>
                </a:ext>
              </a:extLst>
            </p:cNvPr>
            <p:cNvSpPr/>
            <p:nvPr/>
          </p:nvSpPr>
          <p:spPr>
            <a:xfrm>
              <a:off x="10969061" y="201189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a:extLst>
                <a:ext uri="{FF2B5EF4-FFF2-40B4-BE49-F238E27FC236}">
                  <a16:creationId xmlns:a16="http://schemas.microsoft.com/office/drawing/2014/main" id="{17970B5A-CC96-8800-592B-7A72C2C2D46E}"/>
                </a:ext>
              </a:extLst>
            </p:cNvPr>
            <p:cNvSpPr/>
            <p:nvPr/>
          </p:nvSpPr>
          <p:spPr>
            <a:xfrm>
              <a:off x="10969061" y="2943204"/>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DABED756-B7B2-F207-F436-571F1BA591DE}"/>
                </a:ext>
              </a:extLst>
            </p:cNvPr>
            <p:cNvSpPr/>
            <p:nvPr/>
          </p:nvSpPr>
          <p:spPr>
            <a:xfrm>
              <a:off x="9569660" y="2943204"/>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5B026764-9B67-B742-C282-E7C0228663AD}"/>
                </a:ext>
              </a:extLst>
            </p:cNvPr>
            <p:cNvSpPr/>
            <p:nvPr/>
          </p:nvSpPr>
          <p:spPr>
            <a:xfrm>
              <a:off x="7469629" y="3415620"/>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54359A9D-E420-D732-B6D2-2E13FAC38928}"/>
                </a:ext>
              </a:extLst>
            </p:cNvPr>
            <p:cNvSpPr/>
            <p:nvPr/>
          </p:nvSpPr>
          <p:spPr>
            <a:xfrm>
              <a:off x="8167214" y="2943204"/>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a:extLst>
                <a:ext uri="{FF2B5EF4-FFF2-40B4-BE49-F238E27FC236}">
                  <a16:creationId xmlns:a16="http://schemas.microsoft.com/office/drawing/2014/main" id="{9DC1AAD7-E3C7-B775-7770-AEE2CC8EB070}"/>
                </a:ext>
              </a:extLst>
            </p:cNvPr>
            <p:cNvSpPr/>
            <p:nvPr/>
          </p:nvSpPr>
          <p:spPr>
            <a:xfrm>
              <a:off x="8167214" y="3878371"/>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a:extLst>
                <a:ext uri="{FF2B5EF4-FFF2-40B4-BE49-F238E27FC236}">
                  <a16:creationId xmlns:a16="http://schemas.microsoft.com/office/drawing/2014/main" id="{56A10122-B3CC-1A3E-9F78-19488B58D878}"/>
                </a:ext>
              </a:extLst>
            </p:cNvPr>
            <p:cNvSpPr/>
            <p:nvPr/>
          </p:nvSpPr>
          <p:spPr>
            <a:xfrm>
              <a:off x="8872075" y="3415620"/>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a:extLst>
                <a:ext uri="{FF2B5EF4-FFF2-40B4-BE49-F238E27FC236}">
                  <a16:creationId xmlns:a16="http://schemas.microsoft.com/office/drawing/2014/main" id="{B24E55AF-6A55-D69C-0D75-38D7570D6271}"/>
                </a:ext>
              </a:extLst>
            </p:cNvPr>
            <p:cNvSpPr/>
            <p:nvPr/>
          </p:nvSpPr>
          <p:spPr>
            <a:xfrm>
              <a:off x="8864124" y="435616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D73E0303-CA24-A3A7-4082-8E6BF0751E5C}"/>
                </a:ext>
              </a:extLst>
            </p:cNvPr>
            <p:cNvSpPr/>
            <p:nvPr/>
          </p:nvSpPr>
          <p:spPr>
            <a:xfrm>
              <a:off x="7461678" y="435616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1A0A9764-F526-4CBC-CBD1-08E60054CAB1}"/>
                </a:ext>
              </a:extLst>
            </p:cNvPr>
            <p:cNvSpPr/>
            <p:nvPr/>
          </p:nvSpPr>
          <p:spPr>
            <a:xfrm>
              <a:off x="9569660" y="3878371"/>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9B32A911-84B4-9520-112C-808226C4DF7A}"/>
                </a:ext>
              </a:extLst>
            </p:cNvPr>
            <p:cNvSpPr/>
            <p:nvPr/>
          </p:nvSpPr>
          <p:spPr>
            <a:xfrm>
              <a:off x="10276791" y="3415620"/>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FF5E82C5-5FDC-5A40-2960-CD2E92ED5564}"/>
                </a:ext>
              </a:extLst>
            </p:cNvPr>
            <p:cNvSpPr/>
            <p:nvPr/>
          </p:nvSpPr>
          <p:spPr>
            <a:xfrm>
              <a:off x="10268840" y="435616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a:extLst>
                <a:ext uri="{FF2B5EF4-FFF2-40B4-BE49-F238E27FC236}">
                  <a16:creationId xmlns:a16="http://schemas.microsoft.com/office/drawing/2014/main" id="{3E1794ED-FEF9-C264-B893-77D87CC54BAA}"/>
                </a:ext>
              </a:extLst>
            </p:cNvPr>
            <p:cNvSpPr/>
            <p:nvPr/>
          </p:nvSpPr>
          <p:spPr>
            <a:xfrm>
              <a:off x="10969061" y="3878371"/>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9556FBD7-811E-A15E-E479-9708F75BA8AE}"/>
                </a:ext>
              </a:extLst>
            </p:cNvPr>
            <p:cNvSpPr/>
            <p:nvPr/>
          </p:nvSpPr>
          <p:spPr>
            <a:xfrm>
              <a:off x="10969061" y="4826871"/>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a:extLst>
                <a:ext uri="{FF2B5EF4-FFF2-40B4-BE49-F238E27FC236}">
                  <a16:creationId xmlns:a16="http://schemas.microsoft.com/office/drawing/2014/main" id="{2372F1BC-805F-486F-5F25-D4963567A05E}"/>
                </a:ext>
              </a:extLst>
            </p:cNvPr>
            <p:cNvSpPr/>
            <p:nvPr/>
          </p:nvSpPr>
          <p:spPr>
            <a:xfrm>
              <a:off x="5353690" y="201189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77FB8384-56F3-20AA-7C0E-D4FB91693F9D}"/>
                </a:ext>
              </a:extLst>
            </p:cNvPr>
            <p:cNvSpPr/>
            <p:nvPr/>
          </p:nvSpPr>
          <p:spPr>
            <a:xfrm>
              <a:off x="6059226" y="155591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a:extLst>
                <a:ext uri="{FF2B5EF4-FFF2-40B4-BE49-F238E27FC236}">
                  <a16:creationId xmlns:a16="http://schemas.microsoft.com/office/drawing/2014/main" id="{F355613A-C192-2B6E-18C2-9C86868F9E5E}"/>
                </a:ext>
              </a:extLst>
            </p:cNvPr>
            <p:cNvSpPr/>
            <p:nvPr/>
          </p:nvSpPr>
          <p:spPr>
            <a:xfrm>
              <a:off x="6059226" y="2483882"/>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a:extLst>
                <a:ext uri="{FF2B5EF4-FFF2-40B4-BE49-F238E27FC236}">
                  <a16:creationId xmlns:a16="http://schemas.microsoft.com/office/drawing/2014/main" id="{1980411F-2F3C-459D-64E4-7EABA77463D7}"/>
                </a:ext>
              </a:extLst>
            </p:cNvPr>
            <p:cNvSpPr/>
            <p:nvPr/>
          </p:nvSpPr>
          <p:spPr>
            <a:xfrm>
              <a:off x="6758406" y="201189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a:extLst>
                <a:ext uri="{FF2B5EF4-FFF2-40B4-BE49-F238E27FC236}">
                  <a16:creationId xmlns:a16="http://schemas.microsoft.com/office/drawing/2014/main" id="{013931B2-DACC-448A-1A09-0130E4589619}"/>
                </a:ext>
              </a:extLst>
            </p:cNvPr>
            <p:cNvSpPr/>
            <p:nvPr/>
          </p:nvSpPr>
          <p:spPr>
            <a:xfrm>
              <a:off x="6758406" y="2943204"/>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a:extLst>
                <a:ext uri="{FF2B5EF4-FFF2-40B4-BE49-F238E27FC236}">
                  <a16:creationId xmlns:a16="http://schemas.microsoft.com/office/drawing/2014/main" id="{500B9B32-F53A-1DAD-54BD-5E323D89A9B0}"/>
                </a:ext>
              </a:extLst>
            </p:cNvPr>
            <p:cNvSpPr/>
            <p:nvPr/>
          </p:nvSpPr>
          <p:spPr>
            <a:xfrm>
              <a:off x="6758406" y="1067690"/>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xagon 1">
              <a:extLst>
                <a:ext uri="{FF2B5EF4-FFF2-40B4-BE49-F238E27FC236}">
                  <a16:creationId xmlns:a16="http://schemas.microsoft.com/office/drawing/2014/main" id="{FFDF4E3A-1B7A-CF4E-A097-04DF80C39450}"/>
                </a:ext>
              </a:extLst>
            </p:cNvPr>
            <p:cNvSpPr/>
            <p:nvPr/>
          </p:nvSpPr>
          <p:spPr>
            <a:xfrm>
              <a:off x="6059226" y="342137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xagon 3">
              <a:extLst>
                <a:ext uri="{FF2B5EF4-FFF2-40B4-BE49-F238E27FC236}">
                  <a16:creationId xmlns:a16="http://schemas.microsoft.com/office/drawing/2014/main" id="{8395376F-EF07-F603-CB01-1E9714321859}"/>
                </a:ext>
              </a:extLst>
            </p:cNvPr>
            <p:cNvSpPr/>
            <p:nvPr/>
          </p:nvSpPr>
          <p:spPr>
            <a:xfrm>
              <a:off x="6758406" y="3881982"/>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xagon 4">
              <a:extLst>
                <a:ext uri="{FF2B5EF4-FFF2-40B4-BE49-F238E27FC236}">
                  <a16:creationId xmlns:a16="http://schemas.microsoft.com/office/drawing/2014/main" id="{09149EBB-E581-CA8C-D7A0-E39D2429FFA4}"/>
                </a:ext>
              </a:extLst>
            </p:cNvPr>
            <p:cNvSpPr/>
            <p:nvPr/>
          </p:nvSpPr>
          <p:spPr>
            <a:xfrm>
              <a:off x="5353690" y="3889933"/>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a:extLst>
                <a:ext uri="{FF2B5EF4-FFF2-40B4-BE49-F238E27FC236}">
                  <a16:creationId xmlns:a16="http://schemas.microsoft.com/office/drawing/2014/main" id="{1D04F3A1-0013-3CE7-19F8-A2FC4C0176D4}"/>
                </a:ext>
              </a:extLst>
            </p:cNvPr>
            <p:cNvSpPr/>
            <p:nvPr/>
          </p:nvSpPr>
          <p:spPr>
            <a:xfrm>
              <a:off x="6054608" y="4356165"/>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11758E4C-3023-1FD6-297D-B7806B5AF166}"/>
                </a:ext>
              </a:extLst>
            </p:cNvPr>
            <p:cNvSpPr/>
            <p:nvPr/>
          </p:nvSpPr>
          <p:spPr>
            <a:xfrm>
              <a:off x="6054608" y="5290530"/>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C38E2350-332C-2C5A-416D-39571604854D}"/>
                </a:ext>
              </a:extLst>
            </p:cNvPr>
            <p:cNvSpPr/>
            <p:nvPr/>
          </p:nvSpPr>
          <p:spPr>
            <a:xfrm>
              <a:off x="5349072" y="4827429"/>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277CC110-9170-EC28-7334-C34364D5FB62}"/>
                </a:ext>
              </a:extLst>
            </p:cNvPr>
            <p:cNvSpPr/>
            <p:nvPr/>
          </p:nvSpPr>
          <p:spPr>
            <a:xfrm>
              <a:off x="6758143" y="4822527"/>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616162CE-0929-4695-A1E6-AE1FA4C5B6D7}"/>
                </a:ext>
              </a:extLst>
            </p:cNvPr>
            <p:cNvSpPr/>
            <p:nvPr/>
          </p:nvSpPr>
          <p:spPr>
            <a:xfrm>
              <a:off x="7461678" y="5288889"/>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2E5ABED4-C443-BA3A-E5BE-A3E463616DD8}"/>
                </a:ext>
              </a:extLst>
            </p:cNvPr>
            <p:cNvSpPr/>
            <p:nvPr/>
          </p:nvSpPr>
          <p:spPr>
            <a:xfrm>
              <a:off x="9567059" y="4821316"/>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C4BF1E6C-36F4-D97C-CD64-02A7FE2050A8}"/>
                </a:ext>
              </a:extLst>
            </p:cNvPr>
            <p:cNvSpPr/>
            <p:nvPr/>
          </p:nvSpPr>
          <p:spPr>
            <a:xfrm>
              <a:off x="5358308" y="2952730"/>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A6DD16FE-EA92-CEB3-5D2A-673359F071E5}"/>
                </a:ext>
              </a:extLst>
            </p:cNvPr>
            <p:cNvSpPr/>
            <p:nvPr/>
          </p:nvSpPr>
          <p:spPr>
            <a:xfrm>
              <a:off x="4651724" y="2486294"/>
              <a:ext cx="914400" cy="914400"/>
            </a:xfrm>
            <a:prstGeom prst="hexagon">
              <a:avLst/>
            </a:prstGeom>
            <a:grp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6205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Methodology</a:t>
            </a:r>
          </a:p>
        </p:txBody>
      </p:sp>
      <p:grpSp>
        <p:nvGrpSpPr>
          <p:cNvPr id="24" name="Group 23">
            <a:extLst>
              <a:ext uri="{FF2B5EF4-FFF2-40B4-BE49-F238E27FC236}">
                <a16:creationId xmlns:a16="http://schemas.microsoft.com/office/drawing/2014/main" id="{1361E3AD-05EA-2D07-BE86-79FB3199400C}"/>
              </a:ext>
            </a:extLst>
          </p:cNvPr>
          <p:cNvGrpSpPr/>
          <p:nvPr/>
        </p:nvGrpSpPr>
        <p:grpSpPr>
          <a:xfrm>
            <a:off x="754991" y="1802423"/>
            <a:ext cx="2266950" cy="3980759"/>
            <a:chOff x="754991" y="1802423"/>
            <a:chExt cx="2266950" cy="3980759"/>
          </a:xfrm>
        </p:grpSpPr>
        <p:pic>
          <p:nvPicPr>
            <p:cNvPr id="5" name="Picture 4" descr="A row of books on a shelf&#10;&#10;Description automatically generated">
              <a:extLst>
                <a:ext uri="{FF2B5EF4-FFF2-40B4-BE49-F238E27FC236}">
                  <a16:creationId xmlns:a16="http://schemas.microsoft.com/office/drawing/2014/main" id="{2186C779-FAD5-1930-EF8A-CD98C4BE0B5D}"/>
                </a:ext>
              </a:extLst>
            </p:cNvPr>
            <p:cNvPicPr>
              <a:picLocks noChangeAspect="1"/>
            </p:cNvPicPr>
            <p:nvPr/>
          </p:nvPicPr>
          <p:blipFill>
            <a:blip r:embed="rId2"/>
            <a:stretch>
              <a:fillRect/>
            </a:stretch>
          </p:blipFill>
          <p:spPr>
            <a:xfrm>
              <a:off x="1202666" y="1802423"/>
              <a:ext cx="1371600" cy="1371600"/>
            </a:xfrm>
            <a:prstGeom prst="ellipse">
              <a:avLst/>
            </a:prstGeom>
          </p:spPr>
        </p:pic>
        <p:sp>
          <p:nvSpPr>
            <p:cNvPr id="16" name="Rectangle 15">
              <a:extLst>
                <a:ext uri="{FF2B5EF4-FFF2-40B4-BE49-F238E27FC236}">
                  <a16:creationId xmlns:a16="http://schemas.microsoft.com/office/drawing/2014/main" id="{ED63DB9E-9B32-C758-790A-E0C6A791AE51}"/>
                </a:ext>
              </a:extLst>
            </p:cNvPr>
            <p:cNvSpPr/>
            <p:nvPr/>
          </p:nvSpPr>
          <p:spPr>
            <a:xfrm>
              <a:off x="754991" y="3325814"/>
              <a:ext cx="2266950" cy="2457368"/>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Calibri" panose="020F0502020204030204" pitchFamily="34" charset="0"/>
                  <a:ea typeface="Calibri" panose="020F0502020204030204" pitchFamily="34" charset="0"/>
                  <a:cs typeface="Calibri" panose="020F0502020204030204" pitchFamily="34" charset="0"/>
                </a:rPr>
                <a:t>Published Journal Articles</a:t>
              </a:r>
            </a:p>
          </p:txBody>
        </p:sp>
      </p:grpSp>
      <p:grpSp>
        <p:nvGrpSpPr>
          <p:cNvPr id="27" name="Group 26">
            <a:extLst>
              <a:ext uri="{FF2B5EF4-FFF2-40B4-BE49-F238E27FC236}">
                <a16:creationId xmlns:a16="http://schemas.microsoft.com/office/drawing/2014/main" id="{28F38450-AA61-F3B3-C9CD-544A9CBE657C}"/>
              </a:ext>
            </a:extLst>
          </p:cNvPr>
          <p:cNvGrpSpPr/>
          <p:nvPr/>
        </p:nvGrpSpPr>
        <p:grpSpPr>
          <a:xfrm>
            <a:off x="9262323" y="1802423"/>
            <a:ext cx="2266950" cy="3985635"/>
            <a:chOff x="9262323" y="1802423"/>
            <a:chExt cx="2266950" cy="3985635"/>
          </a:xfrm>
        </p:grpSpPr>
        <p:pic>
          <p:nvPicPr>
            <p:cNvPr id="15" name="Picture 14" descr="People at work">
              <a:extLst>
                <a:ext uri="{FF2B5EF4-FFF2-40B4-BE49-F238E27FC236}">
                  <a16:creationId xmlns:a16="http://schemas.microsoft.com/office/drawing/2014/main" id="{008C20EE-7F0C-5510-E7CC-5A5A020BF2A4}"/>
                </a:ext>
              </a:extLst>
            </p:cNvPr>
            <p:cNvPicPr>
              <a:picLocks/>
            </p:cNvPicPr>
            <p:nvPr/>
          </p:nvPicPr>
          <p:blipFill>
            <a:blip r:embed="rId3"/>
            <a:stretch>
              <a:fillRect/>
            </a:stretch>
          </p:blipFill>
          <p:spPr>
            <a:xfrm>
              <a:off x="9709998" y="1802423"/>
              <a:ext cx="1371600" cy="1371600"/>
            </a:xfrm>
            <a:prstGeom prst="ellipse">
              <a:avLst/>
            </a:prstGeom>
          </p:spPr>
        </p:pic>
        <p:sp>
          <p:nvSpPr>
            <p:cNvPr id="17" name="Rectangle 16">
              <a:extLst>
                <a:ext uri="{FF2B5EF4-FFF2-40B4-BE49-F238E27FC236}">
                  <a16:creationId xmlns:a16="http://schemas.microsoft.com/office/drawing/2014/main" id="{8DC093F8-C767-5686-3D34-600BBE73ED65}"/>
                </a:ext>
              </a:extLst>
            </p:cNvPr>
            <p:cNvSpPr/>
            <p:nvPr/>
          </p:nvSpPr>
          <p:spPr>
            <a:xfrm>
              <a:off x="9262323" y="3352424"/>
              <a:ext cx="2266950" cy="2435634"/>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Calibri" panose="020F0502020204030204" pitchFamily="34" charset="0"/>
                  <a:ea typeface="Calibri" panose="020F0502020204030204" pitchFamily="34" charset="0"/>
                  <a:cs typeface="Calibri" panose="020F0502020204030204" pitchFamily="34" charset="0"/>
                </a:rPr>
                <a:t>Gender of authors</a:t>
              </a:r>
            </a:p>
          </p:txBody>
        </p:sp>
      </p:grpSp>
      <p:grpSp>
        <p:nvGrpSpPr>
          <p:cNvPr id="25" name="Group 24">
            <a:extLst>
              <a:ext uri="{FF2B5EF4-FFF2-40B4-BE49-F238E27FC236}">
                <a16:creationId xmlns:a16="http://schemas.microsoft.com/office/drawing/2014/main" id="{E2CDE9FD-7454-E02B-402C-835D1EC2B034}"/>
              </a:ext>
            </a:extLst>
          </p:cNvPr>
          <p:cNvGrpSpPr/>
          <p:nvPr/>
        </p:nvGrpSpPr>
        <p:grpSpPr>
          <a:xfrm>
            <a:off x="3590768" y="1802423"/>
            <a:ext cx="2266950" cy="3980757"/>
            <a:chOff x="3590768" y="1802423"/>
            <a:chExt cx="2266950" cy="3980757"/>
          </a:xfrm>
        </p:grpSpPr>
        <p:pic>
          <p:nvPicPr>
            <p:cNvPr id="1026" name="Picture 2" descr="Mono Wall Clock">
              <a:extLst>
                <a:ext uri="{FF2B5EF4-FFF2-40B4-BE49-F238E27FC236}">
                  <a16:creationId xmlns:a16="http://schemas.microsoft.com/office/drawing/2014/main" id="{D6B2C7B2-FC69-3626-5099-07FDCF231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443" y="1802423"/>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D8CBAD3-B4EA-8273-D4E6-DCF17FB0EACF}"/>
                </a:ext>
              </a:extLst>
            </p:cNvPr>
            <p:cNvSpPr/>
            <p:nvPr/>
          </p:nvSpPr>
          <p:spPr>
            <a:xfrm>
              <a:off x="3590768" y="3325813"/>
              <a:ext cx="2266950" cy="2457367"/>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Calibri" panose="020F0502020204030204" pitchFamily="34" charset="0"/>
                  <a:ea typeface="Calibri" panose="020F0502020204030204" pitchFamily="34" charset="0"/>
                  <a:cs typeface="Calibri" panose="020F0502020204030204" pitchFamily="34" charset="0"/>
                </a:rPr>
                <a:t>2017 to 2023</a:t>
              </a:r>
            </a:p>
          </p:txBody>
        </p:sp>
      </p:grpSp>
      <p:grpSp>
        <p:nvGrpSpPr>
          <p:cNvPr id="26" name="Group 25">
            <a:extLst>
              <a:ext uri="{FF2B5EF4-FFF2-40B4-BE49-F238E27FC236}">
                <a16:creationId xmlns:a16="http://schemas.microsoft.com/office/drawing/2014/main" id="{F16554C4-CB8B-183C-CA0C-6647F70B8185}"/>
              </a:ext>
            </a:extLst>
          </p:cNvPr>
          <p:cNvGrpSpPr/>
          <p:nvPr/>
        </p:nvGrpSpPr>
        <p:grpSpPr>
          <a:xfrm>
            <a:off x="6426545" y="1802423"/>
            <a:ext cx="2266950" cy="3985636"/>
            <a:chOff x="6426545" y="1802423"/>
            <a:chExt cx="2266950" cy="3985636"/>
          </a:xfrm>
        </p:grpSpPr>
        <p:pic>
          <p:nvPicPr>
            <p:cNvPr id="11" name="Picture 10" descr="Programming data on computer monitor">
              <a:extLst>
                <a:ext uri="{FF2B5EF4-FFF2-40B4-BE49-F238E27FC236}">
                  <a16:creationId xmlns:a16="http://schemas.microsoft.com/office/drawing/2014/main" id="{CCDD8647-2C68-25A0-B696-7A1642E0B561}"/>
                </a:ext>
              </a:extLst>
            </p:cNvPr>
            <p:cNvPicPr>
              <a:picLocks/>
            </p:cNvPicPr>
            <p:nvPr/>
          </p:nvPicPr>
          <p:blipFill>
            <a:blip r:embed="rId5"/>
            <a:stretch>
              <a:fillRect/>
            </a:stretch>
          </p:blipFill>
          <p:spPr>
            <a:xfrm>
              <a:off x="6874220" y="1802423"/>
              <a:ext cx="1371600" cy="1371600"/>
            </a:xfrm>
            <a:prstGeom prst="ellipse">
              <a:avLst/>
            </a:prstGeom>
          </p:spPr>
        </p:pic>
        <p:sp>
          <p:nvSpPr>
            <p:cNvPr id="22" name="Rectangle 21">
              <a:extLst>
                <a:ext uri="{FF2B5EF4-FFF2-40B4-BE49-F238E27FC236}">
                  <a16:creationId xmlns:a16="http://schemas.microsoft.com/office/drawing/2014/main" id="{020F69C6-AA34-02CF-2540-8B2CD3AA9246}"/>
                </a:ext>
              </a:extLst>
            </p:cNvPr>
            <p:cNvSpPr/>
            <p:nvPr/>
          </p:nvSpPr>
          <p:spPr>
            <a:xfrm>
              <a:off x="6426545" y="3352425"/>
              <a:ext cx="2266950" cy="2435634"/>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latin typeface="Calibri" panose="020F0502020204030204" pitchFamily="34" charset="0"/>
                  <a:ea typeface="Calibri" panose="020F0502020204030204" pitchFamily="34" charset="0"/>
                  <a:cs typeface="Calibri" panose="020F0502020204030204" pitchFamily="34" charset="0"/>
                </a:rPr>
                <a:t>APIs and Python Packages</a:t>
              </a:r>
            </a:p>
          </p:txBody>
        </p:sp>
      </p:grpSp>
    </p:spTree>
    <p:extLst>
      <p:ext uri="{BB962C8B-B14F-4D97-AF65-F5344CB8AC3E}">
        <p14:creationId xmlns:p14="http://schemas.microsoft.com/office/powerpoint/2010/main" val="1894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Data Sourcing</a:t>
            </a:r>
          </a:p>
        </p:txBody>
      </p:sp>
      <p:sp>
        <p:nvSpPr>
          <p:cNvPr id="3" name="TextBox 2">
            <a:extLst>
              <a:ext uri="{FF2B5EF4-FFF2-40B4-BE49-F238E27FC236}">
                <a16:creationId xmlns:a16="http://schemas.microsoft.com/office/drawing/2014/main" id="{7E62CB8B-CFE8-E58B-2F31-F177113A6E2C}"/>
              </a:ext>
            </a:extLst>
          </p:cNvPr>
          <p:cNvSpPr txBox="1"/>
          <p:nvPr/>
        </p:nvSpPr>
        <p:spPr>
          <a:xfrm>
            <a:off x="6894118" y="1688817"/>
            <a:ext cx="4469842" cy="3733622"/>
          </a:xfrm>
          <a:prstGeom prst="rect">
            <a:avLst/>
          </a:prstGeom>
          <a:noFill/>
        </p:spPr>
        <p:txBody>
          <a:bodyPr wrap="square" lIns="91440" tIns="45720" rIns="91440" bIns="45720" rtlCol="0" anchor="t">
            <a:spAutoFit/>
          </a:bodyPr>
          <a:lstStyle/>
          <a:p>
            <a:pPr>
              <a:lnSpc>
                <a:spcPct val="150000"/>
              </a:lnSpc>
              <a:spcBef>
                <a:spcPts val="300"/>
              </a:spcBef>
              <a:spcAft>
                <a:spcPts val="300"/>
              </a:spcAft>
              <a:buClr>
                <a:schemeClr val="tx1"/>
              </a:buClr>
            </a:pPr>
            <a:r>
              <a:rPr lang="en-US" sz="2400" err="1">
                <a:solidFill>
                  <a:schemeClr val="tx1"/>
                </a:solidFill>
                <a:latin typeface="Calibri"/>
                <a:ea typeface="Calibri" panose="020F0502020204030204" pitchFamily="34" charset="0"/>
                <a:cs typeface="Calibri"/>
              </a:rPr>
              <a:t>Crossref</a:t>
            </a:r>
            <a:r>
              <a:rPr lang="en-US" sz="2400">
                <a:solidFill>
                  <a:schemeClr val="tx1"/>
                </a:solidFill>
                <a:latin typeface="Calibri"/>
                <a:ea typeface="Calibri" panose="020F0502020204030204" pitchFamily="34" charset="0"/>
                <a:cs typeface="Calibri"/>
              </a:rPr>
              <a:t> API</a:t>
            </a:r>
          </a:p>
          <a:p>
            <a:pPr marL="640080" lvl="7" indent="-342900">
              <a:lnSpc>
                <a:spcPct val="150000"/>
              </a:lnSpc>
              <a:spcBef>
                <a:spcPts val="300"/>
              </a:spcBef>
              <a:spcAft>
                <a:spcPts val="300"/>
              </a:spcAft>
              <a:buClr>
                <a:schemeClr val="tx1"/>
              </a:buClr>
              <a:buFont typeface="Wingdings" panose="05000000000000000000" pitchFamily="2" charset="2"/>
              <a:buChar char="Ø"/>
            </a:pPr>
            <a:r>
              <a:rPr lang="en-US" sz="2400">
                <a:solidFill>
                  <a:schemeClr val="tx1"/>
                </a:solidFill>
                <a:latin typeface="Calibri"/>
                <a:ea typeface="Calibri" panose="020F0502020204030204" pitchFamily="34" charset="0"/>
                <a:cs typeface="Calibri"/>
              </a:rPr>
              <a:t>Article Titles</a:t>
            </a:r>
          </a:p>
          <a:p>
            <a:pPr marL="640080" lvl="7" indent="-342900">
              <a:lnSpc>
                <a:spcPct val="150000"/>
              </a:lnSpc>
              <a:spcBef>
                <a:spcPts val="300"/>
              </a:spcBef>
              <a:spcAft>
                <a:spcPts val="300"/>
              </a:spcAft>
              <a:buClr>
                <a:schemeClr val="tx1"/>
              </a:buClr>
              <a:buFont typeface="Wingdings" panose="05000000000000000000" pitchFamily="2" charset="2"/>
              <a:buChar char="Ø"/>
            </a:pPr>
            <a:r>
              <a:rPr lang="en-US" sz="2400">
                <a:solidFill>
                  <a:schemeClr val="tx1"/>
                </a:solidFill>
                <a:latin typeface="Calibri"/>
                <a:ea typeface="Calibri" panose="020F0502020204030204" pitchFamily="34" charset="0"/>
                <a:cs typeface="Calibri"/>
              </a:rPr>
              <a:t>Author Name</a:t>
            </a:r>
            <a:endParaRPr lang="en-US">
              <a:solidFill>
                <a:schemeClr val="tx1"/>
              </a:solidFill>
              <a:latin typeface="Calibri"/>
              <a:cs typeface="Calibri"/>
            </a:endParaRPr>
          </a:p>
          <a:p>
            <a:pPr marL="640080" lvl="7" indent="-342900">
              <a:lnSpc>
                <a:spcPct val="150000"/>
              </a:lnSpc>
              <a:spcBef>
                <a:spcPts val="300"/>
              </a:spcBef>
              <a:spcAft>
                <a:spcPts val="300"/>
              </a:spcAft>
              <a:buClr>
                <a:schemeClr val="tx1"/>
              </a:buClr>
              <a:buFont typeface="Wingdings" panose="05000000000000000000" pitchFamily="2" charset="2"/>
              <a:buChar char="Ø"/>
            </a:pPr>
            <a:r>
              <a:rPr lang="en-US" sz="2400">
                <a:solidFill>
                  <a:schemeClr val="tx1"/>
                </a:solidFill>
                <a:latin typeface="Calibri"/>
                <a:ea typeface="Calibri" panose="020F0502020204030204" pitchFamily="34" charset="0"/>
                <a:cs typeface="Calibri"/>
              </a:rPr>
              <a:t>Publication Dates</a:t>
            </a:r>
          </a:p>
          <a:p>
            <a:pPr marL="640080" lvl="7" indent="-342900">
              <a:lnSpc>
                <a:spcPct val="150000"/>
              </a:lnSpc>
              <a:spcBef>
                <a:spcPts val="300"/>
              </a:spcBef>
              <a:spcAft>
                <a:spcPts val="300"/>
              </a:spcAft>
              <a:buClr>
                <a:schemeClr val="tx1"/>
              </a:buClr>
              <a:buFont typeface="Wingdings" panose="05000000000000000000" pitchFamily="2" charset="2"/>
              <a:buChar char="Ø"/>
            </a:pPr>
            <a:r>
              <a:rPr lang="en-US" sz="2400">
                <a:solidFill>
                  <a:schemeClr val="tx1"/>
                </a:solidFill>
                <a:latin typeface="Calibri"/>
                <a:ea typeface="Calibri" panose="020F0502020204030204" pitchFamily="34" charset="0"/>
                <a:cs typeface="Calibri"/>
              </a:rPr>
              <a:t>Subject Area</a:t>
            </a:r>
          </a:p>
          <a:p>
            <a:pPr marL="640080" lvl="7" indent="-342900">
              <a:lnSpc>
                <a:spcPct val="150000"/>
              </a:lnSpc>
              <a:spcBef>
                <a:spcPts val="300"/>
              </a:spcBef>
              <a:spcAft>
                <a:spcPts val="300"/>
              </a:spcAft>
              <a:buClr>
                <a:schemeClr val="tx1"/>
              </a:buClr>
              <a:buFont typeface="Wingdings" panose="05000000000000000000" pitchFamily="2" charset="2"/>
              <a:buChar char="Ø"/>
            </a:pPr>
            <a:r>
              <a:rPr lang="en-US" sz="2400">
                <a:solidFill>
                  <a:schemeClr val="tx1"/>
                </a:solidFill>
                <a:latin typeface="Calibri"/>
                <a:ea typeface="Calibri" panose="020F0502020204030204" pitchFamily="34" charset="0"/>
                <a:cs typeface="Calibri"/>
              </a:rPr>
              <a:t>Order of Author</a:t>
            </a:r>
          </a:p>
        </p:txBody>
      </p:sp>
      <p:grpSp>
        <p:nvGrpSpPr>
          <p:cNvPr id="7" name="Group 6">
            <a:extLst>
              <a:ext uri="{FF2B5EF4-FFF2-40B4-BE49-F238E27FC236}">
                <a16:creationId xmlns:a16="http://schemas.microsoft.com/office/drawing/2014/main" id="{537B375F-A971-CA35-3A39-3DC59A534057}"/>
              </a:ext>
            </a:extLst>
          </p:cNvPr>
          <p:cNvGrpSpPr/>
          <p:nvPr/>
        </p:nvGrpSpPr>
        <p:grpSpPr>
          <a:xfrm>
            <a:off x="476181" y="1799538"/>
            <a:ext cx="6334759" cy="3502021"/>
            <a:chOff x="5844885" y="2309812"/>
            <a:chExt cx="6334759" cy="3502021"/>
          </a:xfrm>
        </p:grpSpPr>
        <p:pic>
          <p:nvPicPr>
            <p:cNvPr id="5" name="Picture 2" descr="How to Submit Metadata to Crossref: A Step by Step Guide">
              <a:extLst>
                <a:ext uri="{FF2B5EF4-FFF2-40B4-BE49-F238E27FC236}">
                  <a16:creationId xmlns:a16="http://schemas.microsoft.com/office/drawing/2014/main" id="{F67581DF-3886-B8B9-255C-A00C683F7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886" y="2309812"/>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7E5D7F-1CB3-2419-3BDC-1850E4A90E50}"/>
                </a:ext>
              </a:extLst>
            </p:cNvPr>
            <p:cNvSpPr txBox="1"/>
            <p:nvPr/>
          </p:nvSpPr>
          <p:spPr>
            <a:xfrm>
              <a:off x="5844885" y="4789950"/>
              <a:ext cx="6334759" cy="1021883"/>
            </a:xfrm>
            <a:prstGeom prst="rect">
              <a:avLst/>
            </a:prstGeom>
            <a:noFill/>
          </p:spPr>
          <p:txBody>
            <a:bodyPr wrap="square" rtlCol="0">
              <a:spAutoFit/>
            </a:bodyPr>
            <a:lstStyle/>
            <a:p>
              <a:pPr>
                <a:lnSpc>
                  <a:spcPct val="150000"/>
                </a:lnSpc>
                <a:spcBef>
                  <a:spcPts val="300"/>
                </a:spcBef>
                <a:spcAft>
                  <a:spcPts val="300"/>
                </a:spcAft>
              </a:pPr>
              <a:r>
                <a:rPr lang="en-US" err="1"/>
                <a:t>Crossref</a:t>
              </a:r>
              <a:r>
                <a:rPr lang="en-US"/>
                <a:t> makes research objects easy to find, cite, link, assess, and reuse. We’re a not-for-profit membership organization that exists to make scholarly communications better.</a:t>
              </a:r>
            </a:p>
          </p:txBody>
        </p:sp>
      </p:grpSp>
    </p:spTree>
    <p:extLst>
      <p:ext uri="{BB962C8B-B14F-4D97-AF65-F5344CB8AC3E}">
        <p14:creationId xmlns:p14="http://schemas.microsoft.com/office/powerpoint/2010/main" val="1109505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Key Metrics</a:t>
            </a:r>
          </a:p>
        </p:txBody>
      </p:sp>
      <p:grpSp>
        <p:nvGrpSpPr>
          <p:cNvPr id="3" name="Group 2">
            <a:extLst>
              <a:ext uri="{FF2B5EF4-FFF2-40B4-BE49-F238E27FC236}">
                <a16:creationId xmlns:a16="http://schemas.microsoft.com/office/drawing/2014/main" id="{FD9F3A41-3B8B-DBD7-606E-F18E66D2AA6A}"/>
              </a:ext>
            </a:extLst>
          </p:cNvPr>
          <p:cNvGrpSpPr/>
          <p:nvPr/>
        </p:nvGrpSpPr>
        <p:grpSpPr>
          <a:xfrm>
            <a:off x="1295400" y="1681163"/>
            <a:ext cx="2266950" cy="4006851"/>
            <a:chOff x="1295400" y="1681163"/>
            <a:chExt cx="2266950" cy="4006851"/>
          </a:xfrm>
        </p:grpSpPr>
        <p:sp>
          <p:nvSpPr>
            <p:cNvPr id="21" name="Rectangle 20">
              <a:extLst>
                <a:ext uri="{FF2B5EF4-FFF2-40B4-BE49-F238E27FC236}">
                  <a16:creationId xmlns:a16="http://schemas.microsoft.com/office/drawing/2014/main" id="{B9E7E3FF-ACC6-45B3-61C8-85115AA5DC0A}"/>
                </a:ext>
              </a:extLst>
            </p:cNvPr>
            <p:cNvSpPr/>
            <p:nvPr/>
          </p:nvSpPr>
          <p:spPr>
            <a:xfrm>
              <a:off x="1295400" y="3325814"/>
              <a:ext cx="2266950" cy="2362200"/>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Calibri" panose="020F0502020204030204" pitchFamily="34" charset="0"/>
                  <a:ea typeface="Calibri" panose="020F0502020204030204" pitchFamily="34" charset="0"/>
                  <a:cs typeface="Calibri" panose="020F0502020204030204" pitchFamily="34" charset="0"/>
                </a:rPr>
                <a:t>476K </a:t>
              </a:r>
              <a:r>
                <a:rPr lang="en-US" sz="3200">
                  <a:solidFill>
                    <a:schemeClr val="tx1"/>
                  </a:solidFill>
                  <a:latin typeface="Calibri" panose="020F0502020204030204" pitchFamily="34" charset="0"/>
                  <a:ea typeface="Calibri" panose="020F0502020204030204" pitchFamily="34" charset="0"/>
                  <a:cs typeface="Calibri" panose="020F0502020204030204" pitchFamily="34" charset="0"/>
                </a:rPr>
                <a:t>Unique Articles</a:t>
              </a:r>
            </a:p>
          </p:txBody>
        </p:sp>
        <p:sp>
          <p:nvSpPr>
            <p:cNvPr id="10" name="Flowchart: Connector 9">
              <a:extLst>
                <a:ext uri="{FF2B5EF4-FFF2-40B4-BE49-F238E27FC236}">
                  <a16:creationId xmlns:a16="http://schemas.microsoft.com/office/drawing/2014/main" id="{C8537FF6-91D6-336E-4160-592C1CE15E2A}"/>
                </a:ext>
              </a:extLst>
            </p:cNvPr>
            <p:cNvSpPr/>
            <p:nvPr/>
          </p:nvSpPr>
          <p:spPr>
            <a:xfrm>
              <a:off x="1743075" y="1681163"/>
              <a:ext cx="1371600" cy="1371600"/>
            </a:xfrm>
            <a:prstGeom prst="flowChartConnector">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46DE2E0F-859B-7DFA-D1FA-838D3D5B87F5}"/>
              </a:ext>
            </a:extLst>
          </p:cNvPr>
          <p:cNvGrpSpPr/>
          <p:nvPr/>
        </p:nvGrpSpPr>
        <p:grpSpPr>
          <a:xfrm>
            <a:off x="4772025" y="1681163"/>
            <a:ext cx="2266950" cy="4006851"/>
            <a:chOff x="4772025" y="1681163"/>
            <a:chExt cx="2266950" cy="4006851"/>
          </a:xfrm>
        </p:grpSpPr>
        <p:sp>
          <p:nvSpPr>
            <p:cNvPr id="23" name="Rectangle 22">
              <a:extLst>
                <a:ext uri="{FF2B5EF4-FFF2-40B4-BE49-F238E27FC236}">
                  <a16:creationId xmlns:a16="http://schemas.microsoft.com/office/drawing/2014/main" id="{626D6FE4-00FE-7C44-8AC7-A1C33AE43C3F}"/>
                </a:ext>
              </a:extLst>
            </p:cNvPr>
            <p:cNvSpPr/>
            <p:nvPr/>
          </p:nvSpPr>
          <p:spPr>
            <a:xfrm>
              <a:off x="4772025" y="3325814"/>
              <a:ext cx="2266950" cy="2362200"/>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Calibri" panose="020F0502020204030204" pitchFamily="34" charset="0"/>
                  <a:ea typeface="Calibri" panose="020F0502020204030204" pitchFamily="34" charset="0"/>
                  <a:cs typeface="Calibri" panose="020F0502020204030204" pitchFamily="34" charset="0"/>
                </a:rPr>
                <a:t>500K </a:t>
              </a:r>
              <a:r>
                <a:rPr lang="en-US" sz="3200">
                  <a:solidFill>
                    <a:schemeClr val="tx1"/>
                  </a:solidFill>
                  <a:latin typeface="Calibri" panose="020F0502020204030204" pitchFamily="34" charset="0"/>
                  <a:ea typeface="Calibri" panose="020F0502020204030204" pitchFamily="34" charset="0"/>
                  <a:cs typeface="Calibri" panose="020F0502020204030204" pitchFamily="34" charset="0"/>
                </a:rPr>
                <a:t>Unique Author First Names</a:t>
              </a:r>
            </a:p>
          </p:txBody>
        </p:sp>
        <p:pic>
          <p:nvPicPr>
            <p:cNvPr id="13" name="Picture 12" descr="A group of people posing for a photo&#10;&#10;Description automatically generated">
              <a:extLst>
                <a:ext uri="{FF2B5EF4-FFF2-40B4-BE49-F238E27FC236}">
                  <a16:creationId xmlns:a16="http://schemas.microsoft.com/office/drawing/2014/main" id="{000673C2-0345-7553-C714-E0E7C641AB9E}"/>
                </a:ext>
              </a:extLst>
            </p:cNvPr>
            <p:cNvPicPr>
              <a:picLocks noChangeAspect="1"/>
            </p:cNvPicPr>
            <p:nvPr/>
          </p:nvPicPr>
          <p:blipFill>
            <a:blip r:embed="rId3"/>
            <a:stretch>
              <a:fillRect/>
            </a:stretch>
          </p:blipFill>
          <p:spPr>
            <a:xfrm>
              <a:off x="5219700" y="1681163"/>
              <a:ext cx="1371600" cy="1371600"/>
            </a:xfrm>
            <a:prstGeom prst="ellipse">
              <a:avLst/>
            </a:prstGeom>
          </p:spPr>
        </p:pic>
      </p:grpSp>
      <p:grpSp>
        <p:nvGrpSpPr>
          <p:cNvPr id="5" name="Group 4">
            <a:extLst>
              <a:ext uri="{FF2B5EF4-FFF2-40B4-BE49-F238E27FC236}">
                <a16:creationId xmlns:a16="http://schemas.microsoft.com/office/drawing/2014/main" id="{3781AF5B-FB4B-B533-CCFE-4817529DF200}"/>
              </a:ext>
            </a:extLst>
          </p:cNvPr>
          <p:cNvGrpSpPr/>
          <p:nvPr/>
        </p:nvGrpSpPr>
        <p:grpSpPr>
          <a:xfrm>
            <a:off x="8248650" y="1681163"/>
            <a:ext cx="2266950" cy="4006851"/>
            <a:chOff x="8248650" y="1681163"/>
            <a:chExt cx="2266950" cy="4006851"/>
          </a:xfrm>
        </p:grpSpPr>
        <p:sp>
          <p:nvSpPr>
            <p:cNvPr id="22" name="Rectangle 21">
              <a:extLst>
                <a:ext uri="{FF2B5EF4-FFF2-40B4-BE49-F238E27FC236}">
                  <a16:creationId xmlns:a16="http://schemas.microsoft.com/office/drawing/2014/main" id="{54E4833B-BC10-6066-47A2-D8466FCCAC86}"/>
                </a:ext>
              </a:extLst>
            </p:cNvPr>
            <p:cNvSpPr/>
            <p:nvPr/>
          </p:nvSpPr>
          <p:spPr>
            <a:xfrm>
              <a:off x="8248650" y="3325814"/>
              <a:ext cx="2266950" cy="2362200"/>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Calibri" panose="020F0502020204030204" pitchFamily="34" charset="0"/>
                  <a:ea typeface="Calibri" panose="020F0502020204030204" pitchFamily="34" charset="0"/>
                  <a:cs typeface="Calibri" panose="020F0502020204030204" pitchFamily="34" charset="0"/>
                </a:rPr>
                <a:t>231 </a:t>
              </a:r>
            </a:p>
            <a:p>
              <a:pPr algn="ctr"/>
              <a:r>
                <a:rPr lang="en-US" sz="3200">
                  <a:solidFill>
                    <a:schemeClr val="tx1"/>
                  </a:solidFill>
                  <a:latin typeface="Calibri" panose="020F0502020204030204" pitchFamily="34" charset="0"/>
                  <a:ea typeface="Calibri" panose="020F0502020204030204" pitchFamily="34" charset="0"/>
                  <a:cs typeface="Calibri" panose="020F0502020204030204" pitchFamily="34" charset="0"/>
                </a:rPr>
                <a:t>Unique Subjects </a:t>
              </a:r>
            </a:p>
          </p:txBody>
        </p:sp>
        <p:pic>
          <p:nvPicPr>
            <p:cNvPr id="17" name="Picture 16" descr="A stack of books on a table&#10;&#10;Description automatically generated">
              <a:extLst>
                <a:ext uri="{FF2B5EF4-FFF2-40B4-BE49-F238E27FC236}">
                  <a16:creationId xmlns:a16="http://schemas.microsoft.com/office/drawing/2014/main" id="{28CC8D0F-46D2-943E-135A-A35F3D97299D}"/>
                </a:ext>
              </a:extLst>
            </p:cNvPr>
            <p:cNvPicPr>
              <a:picLocks noChangeAspect="1"/>
            </p:cNvPicPr>
            <p:nvPr/>
          </p:nvPicPr>
          <p:blipFill>
            <a:blip r:embed="rId4"/>
            <a:stretch>
              <a:fillRect/>
            </a:stretch>
          </p:blipFill>
          <p:spPr>
            <a:xfrm>
              <a:off x="8696325" y="1681163"/>
              <a:ext cx="1371600" cy="1371600"/>
            </a:xfrm>
            <a:prstGeom prst="ellipse">
              <a:avLst/>
            </a:prstGeom>
          </p:spPr>
        </p:pic>
      </p:grpSp>
    </p:spTree>
    <p:extLst>
      <p:ext uri="{BB962C8B-B14F-4D97-AF65-F5344CB8AC3E}">
        <p14:creationId xmlns:p14="http://schemas.microsoft.com/office/powerpoint/2010/main" val="263236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Tools</a:t>
            </a:r>
          </a:p>
        </p:txBody>
      </p:sp>
      <p:sp>
        <p:nvSpPr>
          <p:cNvPr id="4" name="TextBox 3">
            <a:extLst>
              <a:ext uri="{FF2B5EF4-FFF2-40B4-BE49-F238E27FC236}">
                <a16:creationId xmlns:a16="http://schemas.microsoft.com/office/drawing/2014/main" id="{D9E31F37-4D0E-3243-6F85-1A9CA18E580A}"/>
              </a:ext>
            </a:extLst>
          </p:cNvPr>
          <p:cNvSpPr txBox="1"/>
          <p:nvPr/>
        </p:nvSpPr>
        <p:spPr>
          <a:xfrm>
            <a:off x="781050" y="1340062"/>
            <a:ext cx="10629900" cy="4815870"/>
          </a:xfrm>
          <a:prstGeom prst="rect">
            <a:avLst/>
          </a:prstGeom>
          <a:noFill/>
        </p:spPr>
        <p:txBody>
          <a:bodyPr wrap="square" lIns="91440" tIns="45720" rIns="91440" bIns="45720" rtlCol="0" anchor="t">
            <a:spAutoFit/>
          </a:bodyPr>
          <a:lstStyle/>
          <a:p>
            <a:pPr marL="342900" indent="-342900">
              <a:lnSpc>
                <a:spcPts val="4000"/>
              </a:lnSpc>
              <a:spcBef>
                <a:spcPts val="300"/>
              </a:spcBef>
              <a:spcAft>
                <a:spcPts val="300"/>
              </a:spcAft>
              <a:buClr>
                <a:schemeClr val="tx1"/>
              </a:buClr>
              <a:buFont typeface="Arial" panose="020B0604020202020204" pitchFamily="34" charset="0"/>
              <a:buChar char="•"/>
            </a:pPr>
            <a:r>
              <a:rPr lang="en-US" sz="2400" b="1">
                <a:solidFill>
                  <a:schemeClr val="tx1"/>
                </a:solidFill>
                <a:latin typeface="Calibri"/>
                <a:ea typeface="Calibri" panose="020F0502020204030204" pitchFamily="34" charset="0"/>
                <a:cs typeface="Calibri"/>
              </a:rPr>
              <a:t>gender-guesser (python)</a:t>
            </a:r>
            <a:r>
              <a:rPr lang="en-US" sz="2400">
                <a:solidFill>
                  <a:schemeClr val="tx1"/>
                </a:solidFill>
                <a:latin typeface="Calibri"/>
                <a:ea typeface="Calibri" panose="020F0502020204030204" pitchFamily="34" charset="0"/>
                <a:cs typeface="Calibri"/>
              </a:rPr>
              <a:t>: </a:t>
            </a:r>
            <a:r>
              <a:rPr lang="en-US" sz="2400">
                <a:solidFill>
                  <a:schemeClr val="bg1">
                    <a:lumMod val="50000"/>
                  </a:schemeClr>
                </a:solidFill>
                <a:latin typeface="Calibri"/>
                <a:ea typeface="Calibri" panose="020F0502020204030204" pitchFamily="34" charset="0"/>
                <a:cs typeface="Calibri"/>
              </a:rPr>
              <a:t>Trained on a list of more than</a:t>
            </a:r>
            <a:r>
              <a:rPr lang="en-US" sz="2400">
                <a:solidFill>
                  <a:schemeClr val="tx1"/>
                </a:solidFill>
                <a:latin typeface="Calibri"/>
                <a:ea typeface="Calibri" panose="020F0502020204030204" pitchFamily="34" charset="0"/>
                <a:cs typeface="Calibri"/>
              </a:rPr>
              <a:t> </a:t>
            </a:r>
            <a:r>
              <a:rPr lang="en-US" sz="2400" b="1">
                <a:solidFill>
                  <a:schemeClr val="tx1"/>
                </a:solidFill>
                <a:latin typeface="Calibri"/>
                <a:ea typeface="Calibri" panose="020F0502020204030204" pitchFamily="34" charset="0"/>
                <a:cs typeface="Calibri"/>
              </a:rPr>
              <a:t>40K first names</a:t>
            </a:r>
            <a:r>
              <a:rPr lang="en-US" sz="2400">
                <a:solidFill>
                  <a:schemeClr val="tx1"/>
                </a:solidFill>
                <a:latin typeface="Calibri"/>
                <a:ea typeface="Calibri" panose="020F0502020204030204" pitchFamily="34" charset="0"/>
                <a:cs typeface="Calibri"/>
              </a:rPr>
              <a:t> </a:t>
            </a:r>
            <a:r>
              <a:rPr lang="en-US" sz="2400">
                <a:solidFill>
                  <a:schemeClr val="bg1">
                    <a:lumMod val="50000"/>
                  </a:schemeClr>
                </a:solidFill>
                <a:latin typeface="Calibri"/>
                <a:ea typeface="Calibri" panose="020F0502020204030204" pitchFamily="34" charset="0"/>
                <a:cs typeface="Calibri"/>
              </a:rPr>
              <a:t>and gender covering the vast majority of</a:t>
            </a:r>
            <a:r>
              <a:rPr lang="en-US" sz="2400">
                <a:solidFill>
                  <a:schemeClr val="tx1"/>
                </a:solidFill>
                <a:latin typeface="Calibri"/>
                <a:ea typeface="Calibri" panose="020F0502020204030204" pitchFamily="34" charset="0"/>
                <a:cs typeface="Calibri"/>
              </a:rPr>
              <a:t> f</a:t>
            </a:r>
            <a:r>
              <a:rPr lang="en-US" sz="2400" b="1">
                <a:solidFill>
                  <a:schemeClr val="tx1"/>
                </a:solidFill>
                <a:latin typeface="Calibri"/>
                <a:ea typeface="Calibri" panose="020F0502020204030204" pitchFamily="34" charset="0"/>
                <a:cs typeface="Calibri"/>
              </a:rPr>
              <a:t>irst names in all European countries </a:t>
            </a:r>
            <a:r>
              <a:rPr lang="en-US" sz="2400">
                <a:solidFill>
                  <a:schemeClr val="bg1">
                    <a:lumMod val="50000"/>
                  </a:schemeClr>
                </a:solidFill>
                <a:latin typeface="Calibri"/>
                <a:ea typeface="Calibri" panose="020F0502020204030204" pitchFamily="34" charset="0"/>
                <a:cs typeface="Calibri"/>
              </a:rPr>
              <a:t>and some coverage in China, India, Japan and USA.</a:t>
            </a:r>
          </a:p>
          <a:p>
            <a:pPr marL="342900" indent="-342900">
              <a:lnSpc>
                <a:spcPts val="4000"/>
              </a:lnSpc>
              <a:spcBef>
                <a:spcPts val="300"/>
              </a:spcBef>
              <a:spcAft>
                <a:spcPts val="300"/>
              </a:spcAft>
              <a:buClr>
                <a:schemeClr val="tx1"/>
              </a:buClr>
              <a:buFont typeface="Arial" panose="020B0604020202020204" pitchFamily="34" charset="0"/>
              <a:buChar char="•"/>
            </a:pPr>
            <a:r>
              <a:rPr lang="en-US" sz="2400" b="1" err="1">
                <a:solidFill>
                  <a:schemeClr val="tx1"/>
                </a:solidFill>
                <a:latin typeface="Calibri"/>
                <a:ea typeface="Calibri" panose="020F0502020204030204" pitchFamily="34" charset="0"/>
                <a:cs typeface="Calibri"/>
              </a:rPr>
              <a:t>Namesex</a:t>
            </a:r>
            <a:r>
              <a:rPr lang="en-US" sz="2400" b="1">
                <a:solidFill>
                  <a:schemeClr val="tx1"/>
                </a:solidFill>
                <a:latin typeface="Calibri"/>
                <a:ea typeface="Calibri" panose="020F0502020204030204" pitchFamily="34" charset="0"/>
                <a:cs typeface="Calibri"/>
              </a:rPr>
              <a:t> (python)</a:t>
            </a:r>
            <a:r>
              <a:rPr lang="en-US" sz="2400">
                <a:solidFill>
                  <a:schemeClr val="tx1"/>
                </a:solidFill>
                <a:latin typeface="Calibri"/>
                <a:ea typeface="Calibri" panose="020F0502020204030204" pitchFamily="34" charset="0"/>
                <a:cs typeface="Calibri"/>
              </a:rPr>
              <a:t>: </a:t>
            </a:r>
            <a:r>
              <a:rPr lang="en-US" sz="2400" err="1">
                <a:solidFill>
                  <a:schemeClr val="bg1">
                    <a:lumMod val="50000"/>
                  </a:schemeClr>
                </a:solidFill>
                <a:latin typeface="Calibri"/>
                <a:ea typeface="Calibri" panose="020F0502020204030204" pitchFamily="34" charset="0"/>
                <a:cs typeface="Calibri"/>
              </a:rPr>
              <a:t>Namesex</a:t>
            </a:r>
            <a:r>
              <a:rPr lang="en-US" sz="2400">
                <a:solidFill>
                  <a:schemeClr val="bg1">
                    <a:lumMod val="50000"/>
                  </a:schemeClr>
                </a:solidFill>
                <a:latin typeface="Calibri"/>
                <a:ea typeface="Calibri" panose="020F0502020204030204" pitchFamily="34" charset="0"/>
                <a:cs typeface="Calibri"/>
              </a:rPr>
              <a:t> is a package that predicts the gender tendency of a Chinese given name. It is trained on</a:t>
            </a:r>
            <a:r>
              <a:rPr lang="en-US" sz="2400">
                <a:solidFill>
                  <a:schemeClr val="tx1"/>
                </a:solidFill>
                <a:latin typeface="Calibri"/>
                <a:ea typeface="Calibri" panose="020F0502020204030204" pitchFamily="34" charset="0"/>
                <a:cs typeface="Calibri"/>
              </a:rPr>
              <a:t> </a:t>
            </a:r>
            <a:r>
              <a:rPr lang="en-US" sz="2400" b="1">
                <a:solidFill>
                  <a:schemeClr val="tx1"/>
                </a:solidFill>
                <a:latin typeface="Calibri"/>
                <a:ea typeface="Calibri" panose="020F0502020204030204" pitchFamily="34" charset="0"/>
                <a:cs typeface="Calibri"/>
              </a:rPr>
              <a:t>10,730 Chinese given names</a:t>
            </a:r>
            <a:r>
              <a:rPr lang="en-US" sz="2400">
                <a:solidFill>
                  <a:schemeClr val="tx1"/>
                </a:solidFill>
                <a:latin typeface="Calibri"/>
                <a:ea typeface="Calibri" panose="020F0502020204030204" pitchFamily="34" charset="0"/>
                <a:cs typeface="Calibri"/>
              </a:rPr>
              <a:t> </a:t>
            </a:r>
            <a:r>
              <a:rPr lang="en-US" sz="2400">
                <a:solidFill>
                  <a:schemeClr val="bg1">
                    <a:lumMod val="50000"/>
                  </a:schemeClr>
                </a:solidFill>
                <a:latin typeface="Calibri"/>
                <a:ea typeface="Calibri" panose="020F0502020204030204" pitchFamily="34" charset="0"/>
                <a:cs typeface="Calibri"/>
              </a:rPr>
              <a:t>(in traditional Chinese) with reliable gender labels collected from public data.</a:t>
            </a:r>
          </a:p>
          <a:p>
            <a:pPr marL="342900" indent="-342900">
              <a:lnSpc>
                <a:spcPts val="4000"/>
              </a:lnSpc>
              <a:spcBef>
                <a:spcPts val="300"/>
              </a:spcBef>
              <a:spcAft>
                <a:spcPts val="300"/>
              </a:spcAft>
              <a:buClr>
                <a:schemeClr val="tx1"/>
              </a:buClr>
              <a:buFont typeface="Arial" panose="020B0604020202020204" pitchFamily="34" charset="0"/>
              <a:buChar char="•"/>
            </a:pPr>
            <a:r>
              <a:rPr lang="en-US" sz="2400" b="1">
                <a:solidFill>
                  <a:schemeClr val="tx1"/>
                </a:solidFill>
                <a:latin typeface="Calibri"/>
                <a:ea typeface="Calibri" panose="020F0502020204030204" pitchFamily="34" charset="0"/>
                <a:cs typeface="Calibri"/>
              </a:rPr>
              <a:t>OpenAI API</a:t>
            </a:r>
            <a:r>
              <a:rPr lang="en-US" sz="2400">
                <a:solidFill>
                  <a:schemeClr val="tx1"/>
                </a:solidFill>
                <a:latin typeface="Calibri"/>
                <a:ea typeface="Calibri" panose="020F0502020204030204" pitchFamily="34" charset="0"/>
                <a:cs typeface="Calibri"/>
              </a:rPr>
              <a:t>: </a:t>
            </a:r>
            <a:r>
              <a:rPr lang="en-US" sz="2400">
                <a:solidFill>
                  <a:schemeClr val="bg1">
                    <a:lumMod val="50000"/>
                  </a:schemeClr>
                </a:solidFill>
                <a:latin typeface="Calibri"/>
                <a:ea typeface="Calibri" panose="020F0502020204030204" pitchFamily="34" charset="0"/>
                <a:cs typeface="Calibri"/>
              </a:rPr>
              <a:t>The OpenAI API leverages advanced language models</a:t>
            </a:r>
            <a:r>
              <a:rPr lang="en-US" sz="2400">
                <a:solidFill>
                  <a:schemeClr val="tx1"/>
                </a:solidFill>
                <a:latin typeface="Calibri"/>
                <a:ea typeface="Calibri" panose="020F0502020204030204" pitchFamily="34" charset="0"/>
                <a:cs typeface="Calibri"/>
              </a:rPr>
              <a:t> </a:t>
            </a:r>
            <a:r>
              <a:rPr lang="en-US" sz="2400" b="1">
                <a:solidFill>
                  <a:schemeClr val="tx1"/>
                </a:solidFill>
                <a:latin typeface="Calibri"/>
                <a:ea typeface="Calibri" panose="020F0502020204030204" pitchFamily="34" charset="0"/>
                <a:cs typeface="Calibri"/>
              </a:rPr>
              <a:t>trained on diverse datasets</a:t>
            </a:r>
            <a:r>
              <a:rPr lang="en-US" sz="2400">
                <a:solidFill>
                  <a:schemeClr val="tx1"/>
                </a:solidFill>
                <a:latin typeface="Calibri"/>
                <a:ea typeface="Calibri" panose="020F0502020204030204" pitchFamily="34" charset="0"/>
                <a:cs typeface="Calibri"/>
              </a:rPr>
              <a:t> </a:t>
            </a:r>
            <a:r>
              <a:rPr lang="en-US" sz="2400">
                <a:solidFill>
                  <a:schemeClr val="bg1">
                    <a:lumMod val="50000"/>
                  </a:schemeClr>
                </a:solidFill>
                <a:latin typeface="Calibri"/>
                <a:ea typeface="Calibri" panose="020F0502020204030204" pitchFamily="34" charset="0"/>
                <a:cs typeface="Calibri"/>
              </a:rPr>
              <a:t>to provide a</a:t>
            </a:r>
            <a:r>
              <a:rPr lang="en-US" sz="2400">
                <a:solidFill>
                  <a:schemeClr val="tx1"/>
                </a:solidFill>
                <a:latin typeface="Calibri"/>
                <a:ea typeface="Calibri" panose="020F0502020204030204" pitchFamily="34" charset="0"/>
                <a:cs typeface="Calibri"/>
              </a:rPr>
              <a:t> </a:t>
            </a:r>
            <a:r>
              <a:rPr lang="en-US" sz="2400" b="1">
                <a:solidFill>
                  <a:schemeClr val="tx1"/>
                </a:solidFill>
                <a:latin typeface="Calibri"/>
                <a:ea typeface="Calibri" panose="020F0502020204030204" pitchFamily="34" charset="0"/>
                <a:cs typeface="Calibri"/>
              </a:rPr>
              <a:t>dynamic and versatile approach to gender identification</a:t>
            </a:r>
            <a:r>
              <a:rPr lang="en-US" sz="2400">
                <a:solidFill>
                  <a:schemeClr val="bg1">
                    <a:lumMod val="50000"/>
                  </a:schemeClr>
                </a:solidFill>
                <a:latin typeface="Calibri"/>
                <a:ea typeface="Calibri" panose="020F0502020204030204" pitchFamily="34" charset="0"/>
                <a:cs typeface="Calibri"/>
              </a:rPr>
              <a:t>, accommodating various linguistic and cultural nuances.</a:t>
            </a:r>
          </a:p>
        </p:txBody>
      </p:sp>
    </p:spTree>
    <p:extLst>
      <p:ext uri="{BB962C8B-B14F-4D97-AF65-F5344CB8AC3E}">
        <p14:creationId xmlns:p14="http://schemas.microsoft.com/office/powerpoint/2010/main" val="1931922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Gender Distribution Overview </a:t>
            </a:r>
            <a:br>
              <a:rPr lang="en-US" b="1">
                <a:solidFill>
                  <a:srgbClr val="0257A1"/>
                </a:solidFill>
              </a:rPr>
            </a:br>
            <a:r>
              <a:rPr lang="en-US" sz="2800" b="1"/>
              <a:t>Python packages</a:t>
            </a:r>
            <a:endParaRPr lang="en-US" b="1"/>
          </a:p>
        </p:txBody>
      </p:sp>
      <p:graphicFrame>
        <p:nvGraphicFramePr>
          <p:cNvPr id="6" name="Table 5">
            <a:extLst>
              <a:ext uri="{FF2B5EF4-FFF2-40B4-BE49-F238E27FC236}">
                <a16:creationId xmlns:a16="http://schemas.microsoft.com/office/drawing/2014/main" id="{E673CD1E-8AB6-C7D7-C45C-77C662EDAE63}"/>
              </a:ext>
            </a:extLst>
          </p:cNvPr>
          <p:cNvGraphicFramePr>
            <a:graphicFrameLocks noGrp="1"/>
          </p:cNvGraphicFramePr>
          <p:nvPr>
            <p:extLst>
              <p:ext uri="{D42A27DB-BD31-4B8C-83A1-F6EECF244321}">
                <p14:modId xmlns:p14="http://schemas.microsoft.com/office/powerpoint/2010/main" val="962046258"/>
              </p:ext>
            </p:extLst>
          </p:nvPr>
        </p:nvGraphicFramePr>
        <p:xfrm>
          <a:off x="838200" y="1685926"/>
          <a:ext cx="4132634" cy="2015807"/>
        </p:xfrm>
        <a:graphic>
          <a:graphicData uri="http://schemas.openxmlformats.org/drawingml/2006/table">
            <a:tbl>
              <a:tblPr firstRow="1" bandRow="1">
                <a:tableStyleId>{69012ECD-51FC-41F1-AA8D-1B2483CD663E}</a:tableStyleId>
              </a:tblPr>
              <a:tblGrid>
                <a:gridCol w="1507853">
                  <a:extLst>
                    <a:ext uri="{9D8B030D-6E8A-4147-A177-3AD203B41FA5}">
                      <a16:colId xmlns:a16="http://schemas.microsoft.com/office/drawing/2014/main" val="478483941"/>
                    </a:ext>
                  </a:extLst>
                </a:gridCol>
                <a:gridCol w="1507853">
                  <a:extLst>
                    <a:ext uri="{9D8B030D-6E8A-4147-A177-3AD203B41FA5}">
                      <a16:colId xmlns:a16="http://schemas.microsoft.com/office/drawing/2014/main" val="3234169056"/>
                    </a:ext>
                  </a:extLst>
                </a:gridCol>
                <a:gridCol w="1116928">
                  <a:extLst>
                    <a:ext uri="{9D8B030D-6E8A-4147-A177-3AD203B41FA5}">
                      <a16:colId xmlns:a16="http://schemas.microsoft.com/office/drawing/2014/main" val="3022028454"/>
                    </a:ext>
                  </a:extLst>
                </a:gridCol>
              </a:tblGrid>
              <a:tr h="369887">
                <a:tc>
                  <a:txBody>
                    <a:bodyPr/>
                    <a:lstStyle/>
                    <a:p>
                      <a:pPr algn="ctr" rtl="0" fontAlgn="base"/>
                      <a:r>
                        <a:rPr lang="en-US" sz="1500" b="1" i="0">
                          <a:effectLst/>
                          <a:latin typeface="Calibri" panose="020F0502020204030204" pitchFamily="34" charset="0"/>
                          <a:ea typeface="Calibri" panose="020F0502020204030204" pitchFamily="34" charset="0"/>
                          <a:cs typeface="Calibri" panose="020F0502020204030204" pitchFamily="34" charset="0"/>
                        </a:rPr>
                        <a:t>Gender</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tc>
                  <a:txBody>
                    <a:bodyPr/>
                    <a:lstStyle/>
                    <a:p>
                      <a:pPr algn="ctr" rtl="0" fontAlgn="base"/>
                      <a:r>
                        <a:rPr lang="en-US" sz="1500" b="1" i="0">
                          <a:effectLst/>
                          <a:latin typeface="Calibri" panose="020F0502020204030204" pitchFamily="34" charset="0"/>
                          <a:ea typeface="Calibri" panose="020F0502020204030204" pitchFamily="34" charset="0"/>
                          <a:cs typeface="Calibri" panose="020F0502020204030204" pitchFamily="34" charset="0"/>
                        </a:rPr>
                        <a:t>Names</a:t>
                      </a:r>
                    </a:p>
                  </a:txBody>
                  <a:tcPr anchor="ctr">
                    <a:lnL w="6350" cap="flat" cmpd="sng" algn="ctr">
                      <a:no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tc>
                  <a:txBody>
                    <a:bodyPr/>
                    <a:lstStyle/>
                    <a:p>
                      <a:pPr algn="ctr" rtl="0" fontAlgn="base"/>
                      <a:r>
                        <a:rPr lang="en-US" sz="1500" b="1" i="0">
                          <a:effectLst/>
                          <a:latin typeface="Calibri" panose="020F0502020204030204" pitchFamily="34" charset="0"/>
                          <a:ea typeface="Calibri" panose="020F0502020204030204" pitchFamily="34" charset="0"/>
                          <a:cs typeface="Calibri" panose="020F0502020204030204" pitchFamily="34" charset="0"/>
                        </a:rPr>
                        <a:t>Percentage</a:t>
                      </a:r>
                    </a:p>
                  </a:txBody>
                  <a:tcPr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62667705"/>
                  </a:ext>
                </a:extLst>
              </a:tr>
              <a:tr h="548640">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Male</a:t>
                      </a:r>
                    </a:p>
                  </a:txBody>
                  <a:tcPr anchor="ctr">
                    <a:lnL w="6350" cap="flat" cmpd="sng" algn="ctr">
                      <a:solidFill>
                        <a:schemeClr val="bg1">
                          <a:lumMod val="75000"/>
                        </a:schemeClr>
                      </a:solidFill>
                      <a:prstDash val="solid"/>
                      <a:round/>
                      <a:headEnd type="none" w="med" len="med"/>
                      <a:tailEnd type="none" w="med" len="med"/>
                    </a:lnL>
                    <a:lnR>
                      <a:noFill/>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5.3MM </a:t>
                      </a:r>
                    </a:p>
                  </a:txBody>
                  <a:tcPr anchor="ctr">
                    <a:lnL w="6350" cap="flat" cmpd="sng" algn="ctr">
                      <a:noFill/>
                      <a:prstDash val="solid"/>
                      <a:round/>
                      <a:headEnd type="none" w="med" len="med"/>
                      <a:tailEnd type="none" w="med" len="med"/>
                    </a:lnL>
                    <a:lnR>
                      <a:noFill/>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34%</a:t>
                      </a:r>
                    </a:p>
                  </a:txBody>
                  <a:tcPr anchor="ctr">
                    <a:lnL>
                      <a:noFill/>
                    </a:lnL>
                    <a:lnR w="6350" cap="flat" cmpd="sng" algn="ctr">
                      <a:solidFill>
                        <a:schemeClr val="bg1">
                          <a:lumMod val="75000"/>
                        </a:schemeClr>
                      </a:solidFill>
                      <a:prstDash val="solid"/>
                      <a:round/>
                      <a:headEnd type="none" w="med" len="med"/>
                      <a:tailEnd type="none" w="med" len="med"/>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47178"/>
                  </a:ext>
                </a:extLst>
              </a:tr>
              <a:tr h="548640">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Female</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3.0MM</a:t>
                      </a:r>
                    </a:p>
                  </a:txBody>
                  <a:tcPr anchor="ctr">
                    <a:lnL w="6350" cap="flat" cmpd="sng" algn="ctr">
                      <a:no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19%</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087397"/>
                  </a:ext>
                </a:extLst>
              </a:tr>
              <a:tr h="548640">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500" b="0" i="0">
                          <a:effectLst/>
                          <a:latin typeface="Calibri" panose="020F0502020204030204" pitchFamily="34" charset="0"/>
                          <a:ea typeface="Calibri" panose="020F0502020204030204" pitchFamily="34" charset="0"/>
                          <a:cs typeface="Calibri" panose="020F0502020204030204" pitchFamily="34" charset="0"/>
                        </a:rPr>
                        <a:t>Unknown</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7.2MM</a:t>
                      </a:r>
                    </a:p>
                  </a:txBody>
                  <a:tcPr anchor="ctr">
                    <a:lnL w="6350" cap="flat" cmpd="sng" algn="ctr">
                      <a:no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47%</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758273"/>
                  </a:ext>
                </a:extLst>
              </a:tr>
            </a:tbl>
          </a:graphicData>
        </a:graphic>
      </p:graphicFrame>
      <p:sp>
        <p:nvSpPr>
          <p:cNvPr id="3" name="TextBox 2">
            <a:extLst>
              <a:ext uri="{FF2B5EF4-FFF2-40B4-BE49-F238E27FC236}">
                <a16:creationId xmlns:a16="http://schemas.microsoft.com/office/drawing/2014/main" id="{244095E7-7760-7D8C-9DF0-A6A1B2E12ECB}"/>
              </a:ext>
            </a:extLst>
          </p:cNvPr>
          <p:cNvSpPr txBox="1"/>
          <p:nvPr/>
        </p:nvSpPr>
        <p:spPr>
          <a:xfrm>
            <a:off x="5775037" y="1690688"/>
            <a:ext cx="5159664" cy="3334118"/>
          </a:xfrm>
          <a:prstGeom prst="rect">
            <a:avLst/>
          </a:prstGeom>
          <a:solidFill>
            <a:schemeClr val="bg1">
              <a:lumMod val="95000"/>
            </a:schemeClr>
          </a:solidFill>
        </p:spPr>
        <p:txBody>
          <a:bodyPr wrap="square" rtlCol="0">
            <a:spAutoFit/>
          </a:bodyPr>
          <a:lstStyle/>
          <a:p>
            <a:pPr marL="342900" indent="-342900">
              <a:lnSpc>
                <a:spcPct val="150000"/>
              </a:lnSpc>
              <a:spcBef>
                <a:spcPts val="300"/>
              </a:spcBef>
              <a:spcAft>
                <a:spcPts val="300"/>
              </a:spcAft>
              <a:buClr>
                <a:schemeClr val="tx1"/>
              </a:buClr>
              <a:buFont typeface="Arial" panose="020B0604020202020204" pitchFamily="34" charset="0"/>
              <a:buChar char="•"/>
            </a:pPr>
            <a:r>
              <a:rPr lang="en-US" sz="2800">
                <a:solidFill>
                  <a:schemeClr val="tx1"/>
                </a:solidFill>
                <a:latin typeface="Calibri" panose="020F0502020204030204" pitchFamily="34" charset="0"/>
                <a:ea typeface="Calibri" panose="020F0502020204030204" pitchFamily="34" charset="0"/>
                <a:cs typeface="Calibri" panose="020F0502020204030204" pitchFamily="34" charset="0"/>
              </a:rPr>
              <a:t>Identified gender for 53% of names</a:t>
            </a:r>
          </a:p>
          <a:p>
            <a:pPr marL="342900" indent="-342900">
              <a:lnSpc>
                <a:spcPct val="150000"/>
              </a:lnSpc>
              <a:spcBef>
                <a:spcPts val="300"/>
              </a:spcBef>
              <a:spcAft>
                <a:spcPts val="300"/>
              </a:spcAft>
              <a:buClr>
                <a:schemeClr val="tx1"/>
              </a:buClr>
              <a:buFont typeface="Arial" panose="020B0604020202020204" pitchFamily="34" charset="0"/>
              <a:buChar char="•"/>
            </a:pPr>
            <a:r>
              <a:rPr lang="en-US" sz="2800">
                <a:solidFill>
                  <a:schemeClr val="tx1"/>
                </a:solidFill>
                <a:latin typeface="Calibri" panose="020F0502020204030204" pitchFamily="34" charset="0"/>
                <a:ea typeface="Calibri" panose="020F0502020204030204" pitchFamily="34" charset="0"/>
                <a:cs typeface="Calibri" panose="020F0502020204030204" pitchFamily="34" charset="0"/>
              </a:rPr>
              <a:t>Challenges with names that were not of Anglo-Saxon and Latin origin</a:t>
            </a:r>
          </a:p>
        </p:txBody>
      </p:sp>
      <p:sp>
        <p:nvSpPr>
          <p:cNvPr id="5" name="Hexagon 4">
            <a:extLst>
              <a:ext uri="{FF2B5EF4-FFF2-40B4-BE49-F238E27FC236}">
                <a16:creationId xmlns:a16="http://schemas.microsoft.com/office/drawing/2014/main" id="{18190175-8FFA-BA26-D3AA-15921ADAF6D3}"/>
              </a:ext>
            </a:extLst>
          </p:cNvPr>
          <p:cNvSpPr/>
          <p:nvPr/>
        </p:nvSpPr>
        <p:spPr>
          <a:xfrm>
            <a:off x="992221" y="4357090"/>
            <a:ext cx="1737360" cy="1371600"/>
          </a:xfrm>
          <a:prstGeom prst="hexagon">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Calibri" panose="020F0502020204030204" pitchFamily="34" charset="0"/>
                <a:ea typeface="Calibri" panose="020F0502020204030204" pitchFamily="34" charset="0"/>
                <a:cs typeface="Calibri" panose="020F0502020204030204" pitchFamily="34" charset="0"/>
              </a:rPr>
              <a:t>64%</a:t>
            </a:r>
          </a:p>
          <a:p>
            <a:pPr algn="ctr"/>
            <a:r>
              <a:rPr lang="en-US" sz="2000" b="1">
                <a:latin typeface="Calibri" panose="020F0502020204030204" pitchFamily="34" charset="0"/>
                <a:ea typeface="Calibri" panose="020F0502020204030204" pitchFamily="34" charset="0"/>
                <a:cs typeface="Calibri" panose="020F0502020204030204" pitchFamily="34" charset="0"/>
              </a:rPr>
              <a:t>Males</a:t>
            </a:r>
          </a:p>
        </p:txBody>
      </p:sp>
      <p:sp>
        <p:nvSpPr>
          <p:cNvPr id="7" name="Hexagon 6">
            <a:extLst>
              <a:ext uri="{FF2B5EF4-FFF2-40B4-BE49-F238E27FC236}">
                <a16:creationId xmlns:a16="http://schemas.microsoft.com/office/drawing/2014/main" id="{A9389894-69ED-A537-AB0A-B9D1324B31C8}"/>
              </a:ext>
            </a:extLst>
          </p:cNvPr>
          <p:cNvSpPr/>
          <p:nvPr/>
        </p:nvSpPr>
        <p:spPr>
          <a:xfrm>
            <a:off x="2992876" y="4357090"/>
            <a:ext cx="1737360" cy="1371600"/>
          </a:xfrm>
          <a:prstGeom prst="hexagon">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Calibri" panose="020F0502020204030204" pitchFamily="34" charset="0"/>
                <a:ea typeface="Calibri" panose="020F0502020204030204" pitchFamily="34" charset="0"/>
                <a:cs typeface="Calibri" panose="020F0502020204030204" pitchFamily="34" charset="0"/>
              </a:rPr>
              <a:t>36%</a:t>
            </a:r>
          </a:p>
          <a:p>
            <a:pPr algn="ctr"/>
            <a:r>
              <a:rPr lang="en-US" sz="2000" b="1">
                <a:latin typeface="Calibri" panose="020F0502020204030204" pitchFamily="34" charset="0"/>
                <a:ea typeface="Calibri" panose="020F0502020204030204" pitchFamily="34" charset="0"/>
                <a:cs typeface="Calibri" panose="020F0502020204030204" pitchFamily="34" charset="0"/>
              </a:rPr>
              <a:t>Females</a:t>
            </a:r>
          </a:p>
        </p:txBody>
      </p:sp>
    </p:spTree>
    <p:extLst>
      <p:ext uri="{BB962C8B-B14F-4D97-AF65-F5344CB8AC3E}">
        <p14:creationId xmlns:p14="http://schemas.microsoft.com/office/powerpoint/2010/main" val="392193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Gender Distribution Overview </a:t>
            </a:r>
            <a:br>
              <a:rPr lang="en-US" b="1">
                <a:solidFill>
                  <a:srgbClr val="0257A1"/>
                </a:solidFill>
              </a:rPr>
            </a:br>
            <a:r>
              <a:rPr lang="en-US" sz="2800" b="1"/>
              <a:t>OpenAI GPT API</a:t>
            </a:r>
            <a:endParaRPr lang="en-US" b="1"/>
          </a:p>
        </p:txBody>
      </p:sp>
      <p:graphicFrame>
        <p:nvGraphicFramePr>
          <p:cNvPr id="6" name="Table 5">
            <a:extLst>
              <a:ext uri="{FF2B5EF4-FFF2-40B4-BE49-F238E27FC236}">
                <a16:creationId xmlns:a16="http://schemas.microsoft.com/office/drawing/2014/main" id="{E673CD1E-8AB6-C7D7-C45C-77C662EDAE63}"/>
              </a:ext>
            </a:extLst>
          </p:cNvPr>
          <p:cNvGraphicFramePr>
            <a:graphicFrameLocks noGrp="1"/>
          </p:cNvGraphicFramePr>
          <p:nvPr>
            <p:extLst>
              <p:ext uri="{D42A27DB-BD31-4B8C-83A1-F6EECF244321}">
                <p14:modId xmlns:p14="http://schemas.microsoft.com/office/powerpoint/2010/main" val="2223727854"/>
              </p:ext>
            </p:extLst>
          </p:nvPr>
        </p:nvGraphicFramePr>
        <p:xfrm>
          <a:off x="838200" y="1685926"/>
          <a:ext cx="4132634" cy="2015807"/>
        </p:xfrm>
        <a:graphic>
          <a:graphicData uri="http://schemas.openxmlformats.org/drawingml/2006/table">
            <a:tbl>
              <a:tblPr firstRow="1" bandRow="1">
                <a:tableStyleId>{69012ECD-51FC-41F1-AA8D-1B2483CD663E}</a:tableStyleId>
              </a:tblPr>
              <a:tblGrid>
                <a:gridCol w="1507853">
                  <a:extLst>
                    <a:ext uri="{9D8B030D-6E8A-4147-A177-3AD203B41FA5}">
                      <a16:colId xmlns:a16="http://schemas.microsoft.com/office/drawing/2014/main" val="478483941"/>
                    </a:ext>
                  </a:extLst>
                </a:gridCol>
                <a:gridCol w="1507853">
                  <a:extLst>
                    <a:ext uri="{9D8B030D-6E8A-4147-A177-3AD203B41FA5}">
                      <a16:colId xmlns:a16="http://schemas.microsoft.com/office/drawing/2014/main" val="3234169056"/>
                    </a:ext>
                  </a:extLst>
                </a:gridCol>
                <a:gridCol w="1116928">
                  <a:extLst>
                    <a:ext uri="{9D8B030D-6E8A-4147-A177-3AD203B41FA5}">
                      <a16:colId xmlns:a16="http://schemas.microsoft.com/office/drawing/2014/main" val="3022028454"/>
                    </a:ext>
                  </a:extLst>
                </a:gridCol>
              </a:tblGrid>
              <a:tr h="369887">
                <a:tc>
                  <a:txBody>
                    <a:bodyPr/>
                    <a:lstStyle/>
                    <a:p>
                      <a:pPr algn="ctr" rtl="0" fontAlgn="base"/>
                      <a:r>
                        <a:rPr lang="en-US" sz="1500" b="1" i="0">
                          <a:effectLst/>
                          <a:latin typeface="Calibri" panose="020F0502020204030204" pitchFamily="34" charset="0"/>
                          <a:ea typeface="Calibri" panose="020F0502020204030204" pitchFamily="34" charset="0"/>
                          <a:cs typeface="Calibri" panose="020F0502020204030204" pitchFamily="34" charset="0"/>
                        </a:rPr>
                        <a:t>Gender</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tc>
                  <a:txBody>
                    <a:bodyPr/>
                    <a:lstStyle/>
                    <a:p>
                      <a:pPr algn="ctr" rtl="0" fontAlgn="base"/>
                      <a:r>
                        <a:rPr lang="en-US" sz="1500" b="1" i="0">
                          <a:effectLst/>
                          <a:latin typeface="Calibri" panose="020F0502020204030204" pitchFamily="34" charset="0"/>
                          <a:ea typeface="Calibri" panose="020F0502020204030204" pitchFamily="34" charset="0"/>
                          <a:cs typeface="Calibri" panose="020F0502020204030204" pitchFamily="34" charset="0"/>
                        </a:rPr>
                        <a:t>Names</a:t>
                      </a:r>
                    </a:p>
                  </a:txBody>
                  <a:tcPr anchor="ctr">
                    <a:lnL w="6350" cap="flat" cmpd="sng" algn="ctr">
                      <a:no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tc>
                  <a:txBody>
                    <a:bodyPr/>
                    <a:lstStyle/>
                    <a:p>
                      <a:pPr algn="ctr" rtl="0" fontAlgn="base"/>
                      <a:r>
                        <a:rPr lang="en-US" sz="1500" b="1" i="0">
                          <a:effectLst/>
                          <a:latin typeface="Calibri" panose="020F0502020204030204" pitchFamily="34" charset="0"/>
                          <a:ea typeface="Calibri" panose="020F0502020204030204" pitchFamily="34" charset="0"/>
                          <a:cs typeface="Calibri" panose="020F0502020204030204" pitchFamily="34" charset="0"/>
                        </a:rPr>
                        <a:t>Percentage</a:t>
                      </a:r>
                    </a:p>
                  </a:txBody>
                  <a:tcPr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62667705"/>
                  </a:ext>
                </a:extLst>
              </a:tr>
              <a:tr h="548640">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Male</a:t>
                      </a:r>
                    </a:p>
                  </a:txBody>
                  <a:tcPr anchor="ctr">
                    <a:lnL w="6350" cap="flat" cmpd="sng" algn="ctr">
                      <a:solidFill>
                        <a:schemeClr val="bg1">
                          <a:lumMod val="75000"/>
                        </a:schemeClr>
                      </a:solidFill>
                      <a:prstDash val="solid"/>
                      <a:round/>
                      <a:headEnd type="none" w="med" len="med"/>
                      <a:tailEnd type="none" w="med" len="med"/>
                    </a:lnL>
                    <a:lnR>
                      <a:noFill/>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8.7MM </a:t>
                      </a:r>
                    </a:p>
                  </a:txBody>
                  <a:tcPr anchor="ctr">
                    <a:lnL w="6350" cap="flat" cmpd="sng" algn="ctr">
                      <a:noFill/>
                      <a:prstDash val="solid"/>
                      <a:round/>
                      <a:headEnd type="none" w="med" len="med"/>
                      <a:tailEnd type="none" w="med" len="med"/>
                    </a:lnL>
                    <a:lnR>
                      <a:noFill/>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56%</a:t>
                      </a:r>
                    </a:p>
                  </a:txBody>
                  <a:tcPr anchor="ctr">
                    <a:lnL>
                      <a:noFill/>
                    </a:lnL>
                    <a:lnR w="6350" cap="flat" cmpd="sng" algn="ctr">
                      <a:solidFill>
                        <a:schemeClr val="bg1">
                          <a:lumMod val="75000"/>
                        </a:schemeClr>
                      </a:solidFill>
                      <a:prstDash val="solid"/>
                      <a:round/>
                      <a:headEnd type="none" w="med" len="med"/>
                      <a:tailEnd type="none" w="med" len="med"/>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47178"/>
                  </a:ext>
                </a:extLst>
              </a:tr>
              <a:tr h="548640">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Female</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4.1MM</a:t>
                      </a:r>
                    </a:p>
                  </a:txBody>
                  <a:tcPr anchor="ctr">
                    <a:lnL w="6350" cap="flat" cmpd="sng" algn="ctr">
                      <a:no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27%</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087397"/>
                  </a:ext>
                </a:extLst>
              </a:tr>
              <a:tr h="548640">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sz="1500" b="0" i="0">
                          <a:effectLst/>
                          <a:latin typeface="Calibri" panose="020F0502020204030204" pitchFamily="34" charset="0"/>
                          <a:ea typeface="Calibri" panose="020F0502020204030204" pitchFamily="34" charset="0"/>
                          <a:cs typeface="Calibri" panose="020F0502020204030204" pitchFamily="34" charset="0"/>
                        </a:rPr>
                        <a:t>Unknown</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2.7MM</a:t>
                      </a:r>
                    </a:p>
                  </a:txBody>
                  <a:tcPr anchor="ctr">
                    <a:lnL w="6350" cap="flat" cmpd="sng" algn="ctr">
                      <a:no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panose="020F0502020204030204" pitchFamily="34" charset="0"/>
                          <a:ea typeface="Calibri" panose="020F0502020204030204" pitchFamily="34" charset="0"/>
                          <a:cs typeface="Calibri" panose="020F0502020204030204" pitchFamily="34" charset="0"/>
                        </a:rPr>
                        <a:t>17%</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758273"/>
                  </a:ext>
                </a:extLst>
              </a:tr>
            </a:tbl>
          </a:graphicData>
        </a:graphic>
      </p:graphicFrame>
      <p:sp>
        <p:nvSpPr>
          <p:cNvPr id="3" name="TextBox 2">
            <a:extLst>
              <a:ext uri="{FF2B5EF4-FFF2-40B4-BE49-F238E27FC236}">
                <a16:creationId xmlns:a16="http://schemas.microsoft.com/office/drawing/2014/main" id="{244095E7-7760-7D8C-9DF0-A6A1B2E12ECB}"/>
              </a:ext>
            </a:extLst>
          </p:cNvPr>
          <p:cNvSpPr txBox="1"/>
          <p:nvPr/>
        </p:nvSpPr>
        <p:spPr>
          <a:xfrm>
            <a:off x="5775037" y="1690688"/>
            <a:ext cx="5159664" cy="2687787"/>
          </a:xfrm>
          <a:prstGeom prst="rect">
            <a:avLst/>
          </a:prstGeom>
          <a:solidFill>
            <a:schemeClr val="bg1">
              <a:lumMod val="95000"/>
            </a:schemeClr>
          </a:solidFill>
        </p:spPr>
        <p:txBody>
          <a:bodyPr wrap="square" rtlCol="0">
            <a:spAutoFit/>
          </a:bodyPr>
          <a:lstStyle/>
          <a:p>
            <a:pPr marL="342900" indent="-342900">
              <a:lnSpc>
                <a:spcPct val="150000"/>
              </a:lnSpc>
              <a:spcBef>
                <a:spcPts val="300"/>
              </a:spcBef>
              <a:spcAft>
                <a:spcPts val="300"/>
              </a:spcAft>
              <a:buClr>
                <a:schemeClr val="tx1"/>
              </a:buClr>
              <a:buFont typeface="Arial" panose="020B0604020202020204" pitchFamily="34" charset="0"/>
              <a:buChar char="•"/>
            </a:pPr>
            <a:r>
              <a:rPr lang="en-US" sz="2800">
                <a:solidFill>
                  <a:schemeClr val="tx1"/>
                </a:solidFill>
                <a:latin typeface="Calibri" panose="020F0502020204030204" pitchFamily="34" charset="0"/>
                <a:ea typeface="Calibri" panose="020F0502020204030204" pitchFamily="34" charset="0"/>
                <a:cs typeface="Calibri" panose="020F0502020204030204" pitchFamily="34" charset="0"/>
              </a:rPr>
              <a:t>Identified gender for 83% of names</a:t>
            </a:r>
          </a:p>
          <a:p>
            <a:pPr marL="342900" indent="-342900">
              <a:lnSpc>
                <a:spcPct val="150000"/>
              </a:lnSpc>
              <a:spcBef>
                <a:spcPts val="300"/>
              </a:spcBef>
              <a:spcAft>
                <a:spcPts val="300"/>
              </a:spcAft>
              <a:buClr>
                <a:schemeClr val="tx1"/>
              </a:buClr>
              <a:buFont typeface="Arial" panose="020B0604020202020204" pitchFamily="34" charset="0"/>
              <a:buChar char="•"/>
            </a:pPr>
            <a:r>
              <a:rPr lang="en-US" sz="2800">
                <a:solidFill>
                  <a:schemeClr val="tx1"/>
                </a:solidFill>
                <a:latin typeface="Calibri" panose="020F0502020204030204" pitchFamily="34" charset="0"/>
                <a:ea typeface="Calibri" panose="020F0502020204030204" pitchFamily="34" charset="0"/>
                <a:cs typeface="Calibri" panose="020F0502020204030204" pitchFamily="34" charset="0"/>
              </a:rPr>
              <a:t>Challenges with output of results and validation</a:t>
            </a:r>
          </a:p>
        </p:txBody>
      </p:sp>
      <p:sp>
        <p:nvSpPr>
          <p:cNvPr id="5" name="Hexagon 4">
            <a:extLst>
              <a:ext uri="{FF2B5EF4-FFF2-40B4-BE49-F238E27FC236}">
                <a16:creationId xmlns:a16="http://schemas.microsoft.com/office/drawing/2014/main" id="{18190175-8FFA-BA26-D3AA-15921ADAF6D3}"/>
              </a:ext>
            </a:extLst>
          </p:cNvPr>
          <p:cNvSpPr/>
          <p:nvPr/>
        </p:nvSpPr>
        <p:spPr>
          <a:xfrm>
            <a:off x="992221" y="4357090"/>
            <a:ext cx="1737360" cy="1371600"/>
          </a:xfrm>
          <a:prstGeom prst="hexagon">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Calibri" panose="020F0502020204030204" pitchFamily="34" charset="0"/>
                <a:ea typeface="Calibri" panose="020F0502020204030204" pitchFamily="34" charset="0"/>
                <a:cs typeface="Calibri" panose="020F0502020204030204" pitchFamily="34" charset="0"/>
              </a:rPr>
              <a:t>68%</a:t>
            </a:r>
          </a:p>
          <a:p>
            <a:pPr algn="ctr"/>
            <a:r>
              <a:rPr lang="en-US" sz="2000" b="1">
                <a:latin typeface="Calibri" panose="020F0502020204030204" pitchFamily="34" charset="0"/>
                <a:ea typeface="Calibri" panose="020F0502020204030204" pitchFamily="34" charset="0"/>
                <a:cs typeface="Calibri" panose="020F0502020204030204" pitchFamily="34" charset="0"/>
              </a:rPr>
              <a:t>Males</a:t>
            </a:r>
          </a:p>
        </p:txBody>
      </p:sp>
      <p:sp>
        <p:nvSpPr>
          <p:cNvPr id="7" name="Hexagon 6">
            <a:extLst>
              <a:ext uri="{FF2B5EF4-FFF2-40B4-BE49-F238E27FC236}">
                <a16:creationId xmlns:a16="http://schemas.microsoft.com/office/drawing/2014/main" id="{A9389894-69ED-A537-AB0A-B9D1324B31C8}"/>
              </a:ext>
            </a:extLst>
          </p:cNvPr>
          <p:cNvSpPr/>
          <p:nvPr/>
        </p:nvSpPr>
        <p:spPr>
          <a:xfrm>
            <a:off x="2992876" y="4357090"/>
            <a:ext cx="1737360" cy="1371600"/>
          </a:xfrm>
          <a:prstGeom prst="hexagon">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Calibri" panose="020F0502020204030204" pitchFamily="34" charset="0"/>
                <a:ea typeface="Calibri" panose="020F0502020204030204" pitchFamily="34" charset="0"/>
                <a:cs typeface="Calibri" panose="020F0502020204030204" pitchFamily="34" charset="0"/>
              </a:rPr>
              <a:t>32%</a:t>
            </a:r>
          </a:p>
          <a:p>
            <a:pPr algn="ctr"/>
            <a:r>
              <a:rPr lang="en-US" sz="2000" b="1">
                <a:latin typeface="Calibri" panose="020F0502020204030204" pitchFamily="34" charset="0"/>
                <a:ea typeface="Calibri" panose="020F0502020204030204" pitchFamily="34" charset="0"/>
                <a:cs typeface="Calibri" panose="020F0502020204030204" pitchFamily="34" charset="0"/>
              </a:rPr>
              <a:t>Females</a:t>
            </a:r>
          </a:p>
        </p:txBody>
      </p:sp>
    </p:spTree>
    <p:extLst>
      <p:ext uri="{BB962C8B-B14F-4D97-AF65-F5344CB8AC3E}">
        <p14:creationId xmlns:p14="http://schemas.microsoft.com/office/powerpoint/2010/main" val="282614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Topic Breakdown</a:t>
            </a:r>
          </a:p>
        </p:txBody>
      </p:sp>
      <p:graphicFrame>
        <p:nvGraphicFramePr>
          <p:cNvPr id="5" name="Table 4">
            <a:extLst>
              <a:ext uri="{FF2B5EF4-FFF2-40B4-BE49-F238E27FC236}">
                <a16:creationId xmlns:a16="http://schemas.microsoft.com/office/drawing/2014/main" id="{658170E0-6013-2B18-2D4A-B36D4D83F48F}"/>
              </a:ext>
            </a:extLst>
          </p:cNvPr>
          <p:cNvGraphicFramePr>
            <a:graphicFrameLocks noGrp="1"/>
          </p:cNvGraphicFramePr>
          <p:nvPr>
            <p:extLst>
              <p:ext uri="{D42A27DB-BD31-4B8C-83A1-F6EECF244321}">
                <p14:modId xmlns:p14="http://schemas.microsoft.com/office/powerpoint/2010/main" val="1059520119"/>
              </p:ext>
            </p:extLst>
          </p:nvPr>
        </p:nvGraphicFramePr>
        <p:xfrm>
          <a:off x="952500" y="1690688"/>
          <a:ext cx="9144000" cy="4389120"/>
        </p:xfrm>
        <a:graphic>
          <a:graphicData uri="http://schemas.openxmlformats.org/drawingml/2006/table">
            <a:tbl>
              <a:tblPr firstRow="1" bandRow="1">
                <a:tableStyleId>{69012ECD-51FC-41F1-AA8D-1B2483CD663E}</a:tableStyleId>
              </a:tblPr>
              <a:tblGrid>
                <a:gridCol w="3657600">
                  <a:extLst>
                    <a:ext uri="{9D8B030D-6E8A-4147-A177-3AD203B41FA5}">
                      <a16:colId xmlns:a16="http://schemas.microsoft.com/office/drawing/2014/main" val="478483941"/>
                    </a:ext>
                  </a:extLst>
                </a:gridCol>
                <a:gridCol w="1828800">
                  <a:extLst>
                    <a:ext uri="{9D8B030D-6E8A-4147-A177-3AD203B41FA5}">
                      <a16:colId xmlns:a16="http://schemas.microsoft.com/office/drawing/2014/main" val="3022028454"/>
                    </a:ext>
                  </a:extLst>
                </a:gridCol>
                <a:gridCol w="1828800">
                  <a:extLst>
                    <a:ext uri="{9D8B030D-6E8A-4147-A177-3AD203B41FA5}">
                      <a16:colId xmlns:a16="http://schemas.microsoft.com/office/drawing/2014/main" val="4121469277"/>
                    </a:ext>
                  </a:extLst>
                </a:gridCol>
                <a:gridCol w="1828800">
                  <a:extLst>
                    <a:ext uri="{9D8B030D-6E8A-4147-A177-3AD203B41FA5}">
                      <a16:colId xmlns:a16="http://schemas.microsoft.com/office/drawing/2014/main" val="1314526888"/>
                    </a:ext>
                  </a:extLst>
                </a:gridCol>
              </a:tblGrid>
              <a:tr h="548640">
                <a:tc>
                  <a:txBody>
                    <a:bodyPr/>
                    <a:lstStyle/>
                    <a:p>
                      <a:pPr algn="ctr" rtl="0" fontAlgn="base"/>
                      <a:r>
                        <a:rPr lang="en-US" sz="1500" b="1" i="0">
                          <a:effectLst/>
                          <a:latin typeface="Calibri"/>
                          <a:ea typeface="Calibri" panose="020F0502020204030204" pitchFamily="34" charset="0"/>
                          <a:cs typeface="Calibri"/>
                        </a:rPr>
                        <a:t>Topic </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tc>
                  <a:txBody>
                    <a:bodyPr/>
                    <a:lstStyle/>
                    <a:p>
                      <a:pPr algn="ctr" rtl="0" fontAlgn="base"/>
                      <a:r>
                        <a:rPr lang="en-US" sz="1500" b="1" i="0">
                          <a:effectLst/>
                          <a:latin typeface="Calibri"/>
                          <a:ea typeface="Calibri" panose="020F0502020204030204" pitchFamily="34" charset="0"/>
                          <a:cs typeface="Calibri"/>
                        </a:rPr>
                        <a:t>Number of Articles</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tc>
                  <a:txBody>
                    <a:bodyPr/>
                    <a:lstStyle/>
                    <a:p>
                      <a:pPr algn="ctr" rtl="0" fontAlgn="base"/>
                      <a:r>
                        <a:rPr lang="en-US" sz="1500" b="1" i="0">
                          <a:effectLst/>
                          <a:latin typeface="Calibri"/>
                          <a:ea typeface="Calibri" panose="020F0502020204030204" pitchFamily="34" charset="0"/>
                          <a:cs typeface="Calibri"/>
                        </a:rPr>
                        <a:t>Male</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tc>
                  <a:txBody>
                    <a:bodyPr/>
                    <a:lstStyle/>
                    <a:p>
                      <a:pPr algn="ctr" rtl="0" fontAlgn="base"/>
                      <a:r>
                        <a:rPr lang="en-US" sz="1500" b="1" i="0">
                          <a:effectLst/>
                          <a:latin typeface="Calibri"/>
                          <a:ea typeface="Calibri" panose="020F0502020204030204" pitchFamily="34" charset="0"/>
                          <a:cs typeface="Calibri"/>
                        </a:rPr>
                        <a:t>Female</a:t>
                      </a:r>
                    </a:p>
                  </a:txBody>
                  <a:tcPr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62667705"/>
                  </a:ext>
                </a:extLst>
              </a:tr>
              <a:tr h="548640">
                <a:tc>
                  <a:txBody>
                    <a:bodyPr/>
                    <a:lstStyle/>
                    <a:p>
                      <a:pPr algn="ctr" rtl="0" fontAlgn="base"/>
                      <a:r>
                        <a:rPr lang="en-US" sz="1500" b="0" i="0">
                          <a:effectLst/>
                          <a:latin typeface="Calibri"/>
                          <a:ea typeface="Calibri" panose="020F0502020204030204" pitchFamily="34" charset="0"/>
                          <a:cs typeface="Calibri"/>
                        </a:rPr>
                        <a:t>Life Sciences </a:t>
                      </a:r>
                    </a:p>
                  </a:txBody>
                  <a:tcPr anchor="ctr">
                    <a:lnL w="6350" cap="flat" cmpd="sng" algn="ctr">
                      <a:solidFill>
                        <a:schemeClr val="bg1">
                          <a:lumMod val="75000"/>
                        </a:schemeClr>
                      </a:solidFill>
                      <a:prstDash val="solid"/>
                      <a:round/>
                      <a:headEnd type="none" w="med" len="med"/>
                      <a:tailEnd type="none" w="med" len="med"/>
                    </a:lnL>
                    <a:lnR>
                      <a:noFill/>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148.0K</a:t>
                      </a:r>
                    </a:p>
                  </a:txBody>
                  <a:tcPr anchor="ctr">
                    <a:lnL>
                      <a:noFill/>
                    </a:lnL>
                    <a:lnR w="6350" cap="flat" cmpd="sng" algn="ctr">
                      <a:noFill/>
                      <a:prstDash val="solid"/>
                      <a:round/>
                      <a:headEnd type="none" w="med" len="med"/>
                      <a:tailEnd type="none" w="med" len="med"/>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59%</a:t>
                      </a:r>
                    </a:p>
                  </a:txBody>
                  <a:tcPr anchor="ctr">
                    <a:lnL>
                      <a:noFill/>
                    </a:lnL>
                    <a:lnR w="6350" cap="flat" cmpd="sng" algn="ctr">
                      <a:noFill/>
                      <a:prstDash val="solid"/>
                      <a:round/>
                      <a:headEnd type="none" w="med" len="med"/>
                      <a:tailEnd type="none" w="med" len="med"/>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41%</a:t>
                      </a:r>
                    </a:p>
                  </a:txBody>
                  <a:tcPr anchor="ctr">
                    <a:lnL>
                      <a:noFill/>
                    </a:lnL>
                    <a:lnR w="6350" cap="flat" cmpd="sng" algn="ctr">
                      <a:solidFill>
                        <a:schemeClr val="bg1">
                          <a:lumMod val="75000"/>
                        </a:schemeClr>
                      </a:solidFill>
                      <a:prstDash val="solid"/>
                      <a:round/>
                      <a:headEnd type="none" w="med" len="med"/>
                      <a:tailEnd type="none" w="med" len="med"/>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747178"/>
                  </a:ext>
                </a:extLst>
              </a:tr>
              <a:tr h="548640">
                <a:tc>
                  <a:txBody>
                    <a:bodyPr/>
                    <a:lstStyle/>
                    <a:p>
                      <a:pPr algn="ctr" rtl="0" fontAlgn="base"/>
                      <a:r>
                        <a:rPr lang="en-US" sz="1500" b="0" i="0">
                          <a:effectLst/>
                          <a:latin typeface="Calibri"/>
                          <a:ea typeface="Calibri" panose="020F0502020204030204" pitchFamily="34" charset="0"/>
                          <a:cs typeface="Calibri"/>
                        </a:rPr>
                        <a:t>Physical and Earth Sciences </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106.8K</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70%</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30%</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087397"/>
                  </a:ext>
                </a:extLst>
              </a:tr>
              <a:tr h="548640">
                <a:tc>
                  <a:txBody>
                    <a:bodyPr/>
                    <a:lstStyle/>
                    <a:p>
                      <a:pPr algn="ctr" rtl="0" fontAlgn="base"/>
                      <a:r>
                        <a:rPr lang="en-US" sz="1500" b="0" i="0">
                          <a:effectLst/>
                          <a:latin typeface="Calibri"/>
                          <a:ea typeface="Calibri" panose="020F0502020204030204" pitchFamily="34" charset="0"/>
                          <a:cs typeface="Calibri"/>
                        </a:rPr>
                        <a:t>Engineering</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98.1K</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78%</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22%</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0964741"/>
                  </a:ext>
                </a:extLst>
              </a:tr>
              <a:tr h="548640">
                <a:tc>
                  <a:txBody>
                    <a:bodyPr/>
                    <a:lstStyle/>
                    <a:p>
                      <a:pPr algn="ctr" rtl="0" fontAlgn="base"/>
                      <a:r>
                        <a:rPr lang="en-US" sz="1500" b="0" i="0">
                          <a:effectLst/>
                          <a:latin typeface="Calibri"/>
                          <a:ea typeface="Calibri" panose="020F0502020204030204" pitchFamily="34" charset="0"/>
                          <a:cs typeface="Calibri"/>
                        </a:rPr>
                        <a:t>Humanities and Arts </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47.9K </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59%</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41%</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5875333"/>
                  </a:ext>
                </a:extLst>
              </a:tr>
              <a:tr h="548640">
                <a:tc>
                  <a:txBody>
                    <a:bodyPr/>
                    <a:lstStyle/>
                    <a:p>
                      <a:pPr algn="ctr" rtl="0" fontAlgn="base"/>
                      <a:r>
                        <a:rPr lang="en-US" sz="1500" b="0" i="0">
                          <a:effectLst/>
                          <a:latin typeface="Calibri"/>
                          <a:ea typeface="Calibri" panose="020F0502020204030204" pitchFamily="34" charset="0"/>
                          <a:cs typeface="Calibri"/>
                        </a:rPr>
                        <a:t>Psychology and Social Sciences </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40.0K</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59%</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41%</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4914067"/>
                  </a:ext>
                </a:extLst>
              </a:tr>
              <a:tr h="548640">
                <a:tc>
                  <a:txBody>
                    <a:bodyPr/>
                    <a:lstStyle/>
                    <a:p>
                      <a:pPr algn="ctr" rtl="0" fontAlgn="base"/>
                      <a:r>
                        <a:rPr lang="en-US" sz="1500" b="0" i="0">
                          <a:effectLst/>
                          <a:latin typeface="Calibri"/>
                          <a:ea typeface="Calibri" panose="020F0502020204030204" pitchFamily="34" charset="0"/>
                          <a:cs typeface="Calibri"/>
                        </a:rPr>
                        <a:t>Mathematics and Computer Sciences </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35.3K </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73%</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27%</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758273"/>
                  </a:ext>
                </a:extLst>
              </a:tr>
              <a:tr h="548640">
                <a:tc>
                  <a:txBody>
                    <a:bodyPr/>
                    <a:lstStyle/>
                    <a:p>
                      <a:pPr algn="ctr" rtl="0" fontAlgn="base"/>
                      <a:r>
                        <a:rPr lang="en-US" sz="1500" b="1" i="0">
                          <a:effectLst/>
                          <a:latin typeface="Calibri"/>
                          <a:ea typeface="Calibri" panose="020F0502020204030204" pitchFamily="34" charset="0"/>
                          <a:cs typeface="Calibri"/>
                        </a:rPr>
                        <a:t>Total</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1" i="0">
                          <a:effectLst/>
                          <a:latin typeface="Calibri"/>
                          <a:ea typeface="Calibri" panose="020F0502020204030204" pitchFamily="34" charset="0"/>
                          <a:cs typeface="Calibri"/>
                        </a:rPr>
                        <a:t>476.1K</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1" i="0">
                          <a:effectLst/>
                          <a:latin typeface="Calibri"/>
                          <a:ea typeface="Calibri" panose="020F0502020204030204" pitchFamily="34" charset="0"/>
                          <a:cs typeface="Calibri"/>
                        </a:rPr>
                        <a:t>66%</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1" i="0">
                          <a:effectLst/>
                          <a:latin typeface="Calibri"/>
                          <a:ea typeface="Calibri" panose="020F0502020204030204" pitchFamily="34" charset="0"/>
                          <a:cs typeface="Calibri"/>
                        </a:rPr>
                        <a:t>34%</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4286139"/>
                  </a:ext>
                </a:extLst>
              </a:tr>
            </a:tbl>
          </a:graphicData>
        </a:graphic>
      </p:graphicFrame>
    </p:spTree>
    <p:extLst>
      <p:ext uri="{BB962C8B-B14F-4D97-AF65-F5344CB8AC3E}">
        <p14:creationId xmlns:p14="http://schemas.microsoft.com/office/powerpoint/2010/main" val="932892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Topic Breakdown</a:t>
            </a:r>
          </a:p>
        </p:txBody>
      </p:sp>
      <p:graphicFrame>
        <p:nvGraphicFramePr>
          <p:cNvPr id="5" name="Table 4">
            <a:extLst>
              <a:ext uri="{FF2B5EF4-FFF2-40B4-BE49-F238E27FC236}">
                <a16:creationId xmlns:a16="http://schemas.microsoft.com/office/drawing/2014/main" id="{658170E0-6013-2B18-2D4A-B36D4D83F48F}"/>
              </a:ext>
            </a:extLst>
          </p:cNvPr>
          <p:cNvGraphicFramePr>
            <a:graphicFrameLocks noGrp="1"/>
          </p:cNvGraphicFramePr>
          <p:nvPr>
            <p:extLst>
              <p:ext uri="{D42A27DB-BD31-4B8C-83A1-F6EECF244321}">
                <p14:modId xmlns:p14="http://schemas.microsoft.com/office/powerpoint/2010/main" val="3140889541"/>
              </p:ext>
            </p:extLst>
          </p:nvPr>
        </p:nvGraphicFramePr>
        <p:xfrm>
          <a:off x="952500" y="1690688"/>
          <a:ext cx="9144000" cy="4389120"/>
        </p:xfrm>
        <a:graphic>
          <a:graphicData uri="http://schemas.openxmlformats.org/drawingml/2006/table">
            <a:tbl>
              <a:tblPr firstRow="1" bandRow="1">
                <a:tableStyleId>{69012ECD-51FC-41F1-AA8D-1B2483CD663E}</a:tableStyleId>
              </a:tblPr>
              <a:tblGrid>
                <a:gridCol w="3657600">
                  <a:extLst>
                    <a:ext uri="{9D8B030D-6E8A-4147-A177-3AD203B41FA5}">
                      <a16:colId xmlns:a16="http://schemas.microsoft.com/office/drawing/2014/main" val="478483941"/>
                    </a:ext>
                  </a:extLst>
                </a:gridCol>
                <a:gridCol w="1828800">
                  <a:extLst>
                    <a:ext uri="{9D8B030D-6E8A-4147-A177-3AD203B41FA5}">
                      <a16:colId xmlns:a16="http://schemas.microsoft.com/office/drawing/2014/main" val="3022028454"/>
                    </a:ext>
                  </a:extLst>
                </a:gridCol>
                <a:gridCol w="1828800">
                  <a:extLst>
                    <a:ext uri="{9D8B030D-6E8A-4147-A177-3AD203B41FA5}">
                      <a16:colId xmlns:a16="http://schemas.microsoft.com/office/drawing/2014/main" val="4121469277"/>
                    </a:ext>
                  </a:extLst>
                </a:gridCol>
                <a:gridCol w="1828800">
                  <a:extLst>
                    <a:ext uri="{9D8B030D-6E8A-4147-A177-3AD203B41FA5}">
                      <a16:colId xmlns:a16="http://schemas.microsoft.com/office/drawing/2014/main" val="1314526888"/>
                    </a:ext>
                  </a:extLst>
                </a:gridCol>
              </a:tblGrid>
              <a:tr h="548640">
                <a:tc>
                  <a:txBody>
                    <a:bodyPr/>
                    <a:lstStyle/>
                    <a:p>
                      <a:pPr algn="ctr" rtl="0" fontAlgn="base"/>
                      <a:r>
                        <a:rPr lang="en-US" sz="1500" b="1" i="0">
                          <a:effectLst/>
                          <a:latin typeface="Calibri"/>
                          <a:ea typeface="Calibri" panose="020F0502020204030204" pitchFamily="34" charset="0"/>
                          <a:cs typeface="Calibri"/>
                        </a:rPr>
                        <a:t>Topic </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tc>
                  <a:txBody>
                    <a:bodyPr/>
                    <a:lstStyle/>
                    <a:p>
                      <a:pPr algn="ctr" rtl="0" fontAlgn="base"/>
                      <a:r>
                        <a:rPr lang="en-US" sz="1500" b="1" i="0">
                          <a:effectLst/>
                          <a:latin typeface="Calibri"/>
                          <a:ea typeface="Calibri" panose="020F0502020204030204" pitchFamily="34" charset="0"/>
                          <a:cs typeface="Calibri"/>
                        </a:rPr>
                        <a:t>Number of Articles</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tc>
                  <a:txBody>
                    <a:bodyPr/>
                    <a:lstStyle/>
                    <a:p>
                      <a:pPr algn="ctr" rtl="0" fontAlgn="base"/>
                      <a:r>
                        <a:rPr lang="en-US" sz="1500" b="1" i="0">
                          <a:effectLst/>
                          <a:latin typeface="Calibri"/>
                          <a:ea typeface="Calibri" panose="020F0502020204030204" pitchFamily="34" charset="0"/>
                          <a:cs typeface="Calibri"/>
                        </a:rPr>
                        <a:t>Male</a:t>
                      </a:r>
                    </a:p>
                  </a:txBody>
                  <a:tcPr anchor="ctr">
                    <a:lnL>
                      <a:noFill/>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tc>
                  <a:txBody>
                    <a:bodyPr/>
                    <a:lstStyle/>
                    <a:p>
                      <a:pPr algn="ctr" rtl="0" fontAlgn="base"/>
                      <a:r>
                        <a:rPr lang="en-US" sz="1500" b="1" i="0">
                          <a:effectLst/>
                          <a:latin typeface="Calibri"/>
                          <a:ea typeface="Calibri" panose="020F0502020204030204" pitchFamily="34" charset="0"/>
                          <a:cs typeface="Calibri"/>
                        </a:rPr>
                        <a:t>Female</a:t>
                      </a:r>
                    </a:p>
                  </a:txBody>
                  <a:tcPr anchor="ctr">
                    <a:lnL>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1862667705"/>
                  </a:ext>
                </a:extLst>
              </a:tr>
              <a:tr h="548640">
                <a:tc>
                  <a:txBody>
                    <a:bodyPr/>
                    <a:lstStyle/>
                    <a:p>
                      <a:pPr algn="ctr" rtl="0" fontAlgn="base"/>
                      <a:r>
                        <a:rPr lang="en-US" sz="2000" b="0" i="0">
                          <a:effectLst/>
                          <a:latin typeface="Calibri"/>
                          <a:ea typeface="Calibri" panose="020F0502020204030204" pitchFamily="34" charset="0"/>
                          <a:cs typeface="Calibri"/>
                        </a:rPr>
                        <a:t>Life Sciences </a:t>
                      </a:r>
                    </a:p>
                  </a:txBody>
                  <a:tcPr anchor="ctr">
                    <a:lnL w="6350" cap="flat" cmpd="sng" algn="ctr">
                      <a:solidFill>
                        <a:schemeClr val="bg1">
                          <a:lumMod val="75000"/>
                        </a:schemeClr>
                      </a:solidFill>
                      <a:prstDash val="solid"/>
                      <a:round/>
                      <a:headEnd type="none" w="med" len="med"/>
                      <a:tailEnd type="none" w="med" len="med"/>
                    </a:lnL>
                    <a:lnR>
                      <a:noFill/>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rtl="0" fontAlgn="base"/>
                      <a:r>
                        <a:rPr lang="en-US" sz="2000" b="0" i="0">
                          <a:effectLst/>
                          <a:latin typeface="Calibri"/>
                          <a:ea typeface="Calibri" panose="020F0502020204030204" pitchFamily="34" charset="0"/>
                          <a:cs typeface="Calibri"/>
                        </a:rPr>
                        <a:t>148.0K</a:t>
                      </a:r>
                    </a:p>
                  </a:txBody>
                  <a:tcPr anchor="ctr">
                    <a:lnL>
                      <a:noFill/>
                    </a:lnL>
                    <a:lnR w="6350" cap="flat" cmpd="sng" algn="ctr">
                      <a:noFill/>
                      <a:prstDash val="solid"/>
                      <a:round/>
                      <a:headEnd type="none" w="med" len="med"/>
                      <a:tailEnd type="none" w="med" len="med"/>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lvl="0" algn="ctr" rtl="0">
                        <a:buNone/>
                      </a:pPr>
                      <a:r>
                        <a:rPr lang="en-US" sz="2000" b="1" i="0">
                          <a:effectLst/>
                          <a:latin typeface="Calibri"/>
                          <a:ea typeface="Calibri" panose="020F0502020204030204" pitchFamily="34" charset="0"/>
                          <a:cs typeface="Calibri"/>
                        </a:rPr>
                        <a:t>59%</a:t>
                      </a:r>
                    </a:p>
                  </a:txBody>
                  <a:tcPr anchor="ctr">
                    <a:lnL>
                      <a:noFill/>
                    </a:lnL>
                    <a:lnR w="6350" cap="flat" cmpd="sng" algn="ctr">
                      <a:noFill/>
                      <a:prstDash val="solid"/>
                      <a:round/>
                      <a:headEnd type="none" w="med" len="med"/>
                      <a:tailEnd type="none" w="med" len="med"/>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lvl="0" algn="ctr" rtl="0">
                        <a:buNone/>
                      </a:pPr>
                      <a:r>
                        <a:rPr lang="en-US" sz="2000" b="1" i="0">
                          <a:effectLst/>
                          <a:latin typeface="Calibri"/>
                          <a:ea typeface="Calibri" panose="020F0502020204030204" pitchFamily="34" charset="0"/>
                          <a:cs typeface="Calibri"/>
                        </a:rPr>
                        <a:t>41%</a:t>
                      </a:r>
                    </a:p>
                  </a:txBody>
                  <a:tcPr anchor="ctr">
                    <a:lnL>
                      <a:noFill/>
                    </a:lnL>
                    <a:lnR w="6350" cap="flat" cmpd="sng" algn="ctr">
                      <a:solidFill>
                        <a:schemeClr val="bg1">
                          <a:lumMod val="75000"/>
                        </a:schemeClr>
                      </a:solidFill>
                      <a:prstDash val="solid"/>
                      <a:round/>
                      <a:headEnd type="none" w="med" len="med"/>
                      <a:tailEnd type="none" w="med" len="med"/>
                    </a:lnR>
                    <a:lnT w="9525" cap="flat" cmpd="sng" algn="ctr">
                      <a:noFill/>
                      <a:prstDash val="soli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0747178"/>
                  </a:ext>
                </a:extLst>
              </a:tr>
              <a:tr h="548640">
                <a:tc>
                  <a:txBody>
                    <a:bodyPr/>
                    <a:lstStyle/>
                    <a:p>
                      <a:pPr algn="ctr" rtl="0" fontAlgn="base"/>
                      <a:r>
                        <a:rPr lang="en-US" sz="1500" b="0" i="0">
                          <a:effectLst/>
                          <a:latin typeface="Calibri"/>
                          <a:ea typeface="Calibri" panose="020F0502020204030204" pitchFamily="34" charset="0"/>
                          <a:cs typeface="Calibri"/>
                        </a:rPr>
                        <a:t>Physical and Earth Sciences </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106.8K</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buNone/>
                      </a:pPr>
                      <a:r>
                        <a:rPr lang="en-US" sz="1500" b="0" i="0">
                          <a:effectLst/>
                          <a:latin typeface="Calibri"/>
                          <a:ea typeface="Calibri" panose="020F0502020204030204" pitchFamily="34" charset="0"/>
                          <a:cs typeface="Calibri"/>
                        </a:rPr>
                        <a:t>70%</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buNone/>
                      </a:pPr>
                      <a:r>
                        <a:rPr lang="en-US" sz="1500" b="0" i="0">
                          <a:effectLst/>
                          <a:latin typeface="Calibri"/>
                          <a:ea typeface="Calibri" panose="020F0502020204030204" pitchFamily="34" charset="0"/>
                          <a:cs typeface="Calibri"/>
                        </a:rPr>
                        <a:t>30%</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087397"/>
                  </a:ext>
                </a:extLst>
              </a:tr>
              <a:tr h="548640">
                <a:tc>
                  <a:txBody>
                    <a:bodyPr/>
                    <a:lstStyle/>
                    <a:p>
                      <a:pPr algn="ctr" rtl="0" fontAlgn="base"/>
                      <a:r>
                        <a:rPr lang="en-US" sz="1500" b="0" i="0">
                          <a:effectLst/>
                          <a:latin typeface="Calibri"/>
                          <a:ea typeface="Calibri" panose="020F0502020204030204" pitchFamily="34" charset="0"/>
                          <a:cs typeface="Calibri"/>
                        </a:rPr>
                        <a:t>Engineering</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98.1K</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buNone/>
                      </a:pPr>
                      <a:r>
                        <a:rPr lang="en-US" sz="1500" b="0" i="0">
                          <a:effectLst/>
                          <a:latin typeface="Calibri"/>
                          <a:ea typeface="Calibri" panose="020F0502020204030204" pitchFamily="34" charset="0"/>
                          <a:cs typeface="Calibri"/>
                        </a:rPr>
                        <a:t>78%</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buNone/>
                      </a:pPr>
                      <a:r>
                        <a:rPr lang="en-US" sz="1500" b="0" i="0">
                          <a:effectLst/>
                          <a:latin typeface="Calibri"/>
                          <a:ea typeface="Calibri" panose="020F0502020204030204" pitchFamily="34" charset="0"/>
                          <a:cs typeface="Calibri"/>
                        </a:rPr>
                        <a:t>22%</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0964741"/>
                  </a:ext>
                </a:extLst>
              </a:tr>
              <a:tr h="548640">
                <a:tc>
                  <a:txBody>
                    <a:bodyPr/>
                    <a:lstStyle/>
                    <a:p>
                      <a:pPr algn="ctr" rtl="0" fontAlgn="base"/>
                      <a:r>
                        <a:rPr lang="en-US" sz="2000" b="0" i="0">
                          <a:effectLst/>
                          <a:latin typeface="Calibri"/>
                          <a:ea typeface="Calibri" panose="020F0502020204030204" pitchFamily="34" charset="0"/>
                          <a:cs typeface="Calibri"/>
                        </a:rPr>
                        <a:t>Humanities and Arts </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rtl="0" fontAlgn="base"/>
                      <a:r>
                        <a:rPr lang="en-US" sz="2000" b="0" i="0">
                          <a:effectLst/>
                          <a:latin typeface="Calibri"/>
                          <a:ea typeface="Calibri" panose="020F0502020204030204" pitchFamily="34" charset="0"/>
                          <a:cs typeface="Calibri"/>
                        </a:rPr>
                        <a:t>47.9K </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lvl="0" algn="ctr" rtl="0">
                        <a:buNone/>
                      </a:pPr>
                      <a:r>
                        <a:rPr lang="en-US" sz="2000" b="1" i="0">
                          <a:effectLst/>
                          <a:latin typeface="Calibri"/>
                          <a:ea typeface="Calibri" panose="020F0502020204030204" pitchFamily="34" charset="0"/>
                          <a:cs typeface="Calibri"/>
                        </a:rPr>
                        <a:t>59%</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lvl="0" algn="ctr" rtl="0">
                        <a:buNone/>
                      </a:pPr>
                      <a:r>
                        <a:rPr lang="en-US" sz="2000" b="1" i="0">
                          <a:effectLst/>
                          <a:latin typeface="Calibri"/>
                          <a:ea typeface="Calibri" panose="020F0502020204030204" pitchFamily="34" charset="0"/>
                          <a:cs typeface="Calibri"/>
                        </a:rPr>
                        <a:t>41%</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015875333"/>
                  </a:ext>
                </a:extLst>
              </a:tr>
              <a:tr h="548640">
                <a:tc>
                  <a:txBody>
                    <a:bodyPr/>
                    <a:lstStyle/>
                    <a:p>
                      <a:pPr algn="ctr" rtl="0" fontAlgn="base"/>
                      <a:r>
                        <a:rPr lang="en-US" sz="2000" b="0" i="0">
                          <a:effectLst/>
                          <a:latin typeface="Calibri"/>
                          <a:ea typeface="Calibri" panose="020F0502020204030204" pitchFamily="34" charset="0"/>
                          <a:cs typeface="Calibri"/>
                        </a:rPr>
                        <a:t>Psychology and Social Sciences </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rtl="0" fontAlgn="base"/>
                      <a:r>
                        <a:rPr lang="en-US" sz="2000" b="0" i="0">
                          <a:effectLst/>
                          <a:latin typeface="Calibri"/>
                          <a:ea typeface="Calibri" panose="020F0502020204030204" pitchFamily="34" charset="0"/>
                          <a:cs typeface="Calibri"/>
                        </a:rPr>
                        <a:t>40.0K</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lvl="0" algn="ctr" rtl="0">
                        <a:buNone/>
                      </a:pPr>
                      <a:r>
                        <a:rPr lang="en-US" sz="2000" b="1" i="0">
                          <a:effectLst/>
                          <a:latin typeface="Calibri"/>
                          <a:ea typeface="Calibri" panose="020F0502020204030204" pitchFamily="34" charset="0"/>
                          <a:cs typeface="Calibri"/>
                        </a:rPr>
                        <a:t>59%</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lvl="0" algn="ctr" rtl="0">
                        <a:buNone/>
                      </a:pPr>
                      <a:r>
                        <a:rPr lang="en-US" sz="2000" b="1" i="0">
                          <a:effectLst/>
                          <a:latin typeface="Calibri"/>
                          <a:ea typeface="Calibri" panose="020F0502020204030204" pitchFamily="34" charset="0"/>
                          <a:cs typeface="Calibri"/>
                        </a:rPr>
                        <a:t>41%</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74914067"/>
                  </a:ext>
                </a:extLst>
              </a:tr>
              <a:tr h="548640">
                <a:tc>
                  <a:txBody>
                    <a:bodyPr/>
                    <a:lstStyle/>
                    <a:p>
                      <a:pPr algn="ctr" rtl="0" fontAlgn="base"/>
                      <a:r>
                        <a:rPr lang="en-US" sz="1500" b="0" i="0">
                          <a:effectLst/>
                          <a:latin typeface="Calibri"/>
                          <a:ea typeface="Calibri" panose="020F0502020204030204" pitchFamily="34" charset="0"/>
                          <a:cs typeface="Calibri"/>
                        </a:rPr>
                        <a:t>Mathematics and Computer Sciences </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0" i="0">
                          <a:effectLst/>
                          <a:latin typeface="Calibri"/>
                          <a:ea typeface="Calibri" panose="020F0502020204030204" pitchFamily="34" charset="0"/>
                          <a:cs typeface="Calibri"/>
                        </a:rPr>
                        <a:t>35.3K </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buNone/>
                      </a:pPr>
                      <a:r>
                        <a:rPr lang="en-US" sz="1500" b="0" i="0">
                          <a:effectLst/>
                          <a:latin typeface="Calibri"/>
                          <a:ea typeface="Calibri" panose="020F0502020204030204" pitchFamily="34" charset="0"/>
                          <a:cs typeface="Calibri"/>
                        </a:rPr>
                        <a:t>73%</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buNone/>
                      </a:pPr>
                      <a:r>
                        <a:rPr lang="en-US" sz="1500" b="0" i="0">
                          <a:effectLst/>
                          <a:latin typeface="Calibri"/>
                          <a:ea typeface="Calibri" panose="020F0502020204030204" pitchFamily="34" charset="0"/>
                          <a:cs typeface="Calibri"/>
                        </a:rPr>
                        <a:t>27%</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4758273"/>
                  </a:ext>
                </a:extLst>
              </a:tr>
              <a:tr h="548640">
                <a:tc>
                  <a:txBody>
                    <a:bodyPr/>
                    <a:lstStyle/>
                    <a:p>
                      <a:pPr algn="ctr" rtl="0" fontAlgn="base"/>
                      <a:r>
                        <a:rPr lang="en-US" sz="1500" b="1" i="0">
                          <a:effectLst/>
                          <a:latin typeface="Calibri"/>
                          <a:ea typeface="Calibri" panose="020F0502020204030204" pitchFamily="34" charset="0"/>
                          <a:cs typeface="Calibri"/>
                        </a:rPr>
                        <a:t>Total</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ase"/>
                      <a:r>
                        <a:rPr lang="en-US" sz="1500" b="1" i="0">
                          <a:effectLst/>
                          <a:latin typeface="Calibri"/>
                          <a:ea typeface="Calibri" panose="020F0502020204030204" pitchFamily="34" charset="0"/>
                          <a:cs typeface="Calibri"/>
                        </a:rPr>
                        <a:t>476.1K</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buNone/>
                      </a:pPr>
                      <a:r>
                        <a:rPr lang="en-US" sz="1500" b="1" i="0">
                          <a:effectLst/>
                          <a:latin typeface="Calibri"/>
                          <a:ea typeface="Calibri" panose="020F0502020204030204" pitchFamily="34" charset="0"/>
                          <a:cs typeface="Calibri"/>
                        </a:rPr>
                        <a:t>66%</a:t>
                      </a:r>
                    </a:p>
                  </a:txBody>
                  <a:tcPr anchor="ctr">
                    <a:lnL>
                      <a:noFill/>
                    </a:lnL>
                    <a:lnR w="63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buNone/>
                      </a:pPr>
                      <a:r>
                        <a:rPr lang="en-US" sz="1500" b="1" i="0">
                          <a:effectLst/>
                          <a:latin typeface="Calibri"/>
                          <a:ea typeface="Calibri" panose="020F0502020204030204" pitchFamily="34" charset="0"/>
                          <a:cs typeface="Calibri"/>
                        </a:rPr>
                        <a:t>34%</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4286139"/>
                  </a:ext>
                </a:extLst>
              </a:tr>
            </a:tbl>
          </a:graphicData>
        </a:graphic>
      </p:graphicFrame>
    </p:spTree>
    <p:extLst>
      <p:ext uri="{BB962C8B-B14F-4D97-AF65-F5344CB8AC3E}">
        <p14:creationId xmlns:p14="http://schemas.microsoft.com/office/powerpoint/2010/main" val="3386159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Results</a:t>
            </a:r>
          </a:p>
        </p:txBody>
      </p:sp>
      <p:pic>
        <p:nvPicPr>
          <p:cNvPr id="3" name="Picture 2" descr="A graph showing the number of people in the same age&#10;&#10;Description automatically generated">
            <a:extLst>
              <a:ext uri="{FF2B5EF4-FFF2-40B4-BE49-F238E27FC236}">
                <a16:creationId xmlns:a16="http://schemas.microsoft.com/office/drawing/2014/main" id="{0A38FD58-236B-E158-91EF-4C762B667820}"/>
              </a:ext>
            </a:extLst>
          </p:cNvPr>
          <p:cNvPicPr>
            <a:picLocks noChangeAspect="1"/>
          </p:cNvPicPr>
          <p:nvPr/>
        </p:nvPicPr>
        <p:blipFill>
          <a:blip r:embed="rId3"/>
          <a:stretch>
            <a:fillRect/>
          </a:stretch>
        </p:blipFill>
        <p:spPr>
          <a:xfrm>
            <a:off x="1585143" y="1997097"/>
            <a:ext cx="9017151" cy="3073699"/>
          </a:xfrm>
          <a:prstGeom prst="rect">
            <a:avLst/>
          </a:prstGeom>
        </p:spPr>
      </p:pic>
    </p:spTree>
    <p:extLst>
      <p:ext uri="{BB962C8B-B14F-4D97-AF65-F5344CB8AC3E}">
        <p14:creationId xmlns:p14="http://schemas.microsoft.com/office/powerpoint/2010/main" val="4095835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Results</a:t>
            </a:r>
          </a:p>
        </p:txBody>
      </p:sp>
      <p:pic>
        <p:nvPicPr>
          <p:cNvPr id="4" name="Picture 3">
            <a:extLst>
              <a:ext uri="{FF2B5EF4-FFF2-40B4-BE49-F238E27FC236}">
                <a16:creationId xmlns:a16="http://schemas.microsoft.com/office/drawing/2014/main" id="{1B3FF032-5D6B-62CA-39D3-06B6F6653E71}"/>
              </a:ext>
            </a:extLst>
          </p:cNvPr>
          <p:cNvPicPr>
            <a:picLocks noChangeAspect="1"/>
          </p:cNvPicPr>
          <p:nvPr/>
        </p:nvPicPr>
        <p:blipFill>
          <a:blip r:embed="rId3"/>
          <a:stretch>
            <a:fillRect/>
          </a:stretch>
        </p:blipFill>
        <p:spPr>
          <a:xfrm>
            <a:off x="2689931" y="1027905"/>
            <a:ext cx="7167249" cy="5583287"/>
          </a:xfrm>
          <a:prstGeom prst="rect">
            <a:avLst/>
          </a:prstGeom>
        </p:spPr>
      </p:pic>
    </p:spTree>
    <p:extLst>
      <p:ext uri="{BB962C8B-B14F-4D97-AF65-F5344CB8AC3E}">
        <p14:creationId xmlns:p14="http://schemas.microsoft.com/office/powerpoint/2010/main" val="334243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7DC4B-A608-2637-DE82-5026DEEAA082}"/>
              </a:ext>
            </a:extLst>
          </p:cNvPr>
          <p:cNvSpPr>
            <a:spLocks noGrp="1"/>
          </p:cNvSpPr>
          <p:nvPr>
            <p:ph type="title"/>
          </p:nvPr>
        </p:nvSpPr>
        <p:spPr/>
        <p:txBody>
          <a:bodyPr/>
          <a:lstStyle/>
          <a:p>
            <a:r>
              <a:rPr lang="en-US" b="1" dirty="0">
                <a:solidFill>
                  <a:srgbClr val="0257A1"/>
                </a:solidFill>
              </a:rPr>
              <a:t>Why Didn’t God Get Tenure?</a:t>
            </a:r>
            <a:endParaRPr lang="en-US" b="1" dirty="0">
              <a:solidFill>
                <a:srgbClr val="0257A1"/>
              </a:solidFill>
              <a:cs typeface="Calibri" panose="020F0502020204030204" pitchFamily="34" charset="0"/>
            </a:endParaRPr>
          </a:p>
        </p:txBody>
      </p:sp>
      <p:sp>
        <p:nvSpPr>
          <p:cNvPr id="74" name="TextBox 73">
            <a:extLst>
              <a:ext uri="{FF2B5EF4-FFF2-40B4-BE49-F238E27FC236}">
                <a16:creationId xmlns:a16="http://schemas.microsoft.com/office/drawing/2014/main" id="{6951BCD8-2EEA-D0DA-D458-4A7E6616748D}"/>
              </a:ext>
            </a:extLst>
          </p:cNvPr>
          <p:cNvSpPr txBox="1"/>
          <p:nvPr/>
        </p:nvSpPr>
        <p:spPr>
          <a:xfrm>
            <a:off x="1126836" y="1690688"/>
            <a:ext cx="9365673" cy="2693045"/>
          </a:xfrm>
          <a:prstGeom prst="rect">
            <a:avLst/>
          </a:prstGeom>
          <a:noFill/>
        </p:spPr>
        <p:txBody>
          <a:bodyPr wrap="square" rtlCol="0">
            <a:spAutoFit/>
          </a:bodyPr>
          <a:lstStyle/>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He had only one major publication</a:t>
            </a:r>
          </a:p>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It had no cited references</a:t>
            </a:r>
          </a:p>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It was not published in any peer-reviewed journal</a:t>
            </a:r>
          </a:p>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a:t>
            </a:r>
          </a:p>
          <a:p>
            <a:pPr marL="342900" indent="-342900">
              <a:spcBef>
                <a:spcPts val="300"/>
              </a:spcBef>
              <a:spcAft>
                <a:spcPts val="300"/>
              </a:spcAft>
              <a:buClr>
                <a:schemeClr val="bg1">
                  <a:lumMod val="85000"/>
                </a:schemeClr>
              </a:buClr>
              <a:buFont typeface="Arial" panose="020B0604020202020204" pitchFamily="34" charset="0"/>
              <a:buChar char="•"/>
            </a:pPr>
            <a:endPar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a:p>
            <a:pPr>
              <a:spcBef>
                <a:spcPts val="300"/>
              </a:spcBef>
              <a:spcAft>
                <a:spcPts val="300"/>
              </a:spcAft>
              <a:buClr>
                <a:schemeClr val="bg1">
                  <a:lumMod val="85000"/>
                </a:schemeClr>
              </a:buCl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 Academic </a:t>
            </a:r>
            <a:r>
              <a:rPr lang="en-US" sz="2400" err="1">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Jokelore</a:t>
            </a:r>
            <a:endPar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5337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Results</a:t>
            </a:r>
          </a:p>
        </p:txBody>
      </p:sp>
      <p:pic>
        <p:nvPicPr>
          <p:cNvPr id="4" name="Picture 3">
            <a:extLst>
              <a:ext uri="{FF2B5EF4-FFF2-40B4-BE49-F238E27FC236}">
                <a16:creationId xmlns:a16="http://schemas.microsoft.com/office/drawing/2014/main" id="{ADA55EBA-A35A-8D15-246A-05546C27968C}"/>
              </a:ext>
            </a:extLst>
          </p:cNvPr>
          <p:cNvPicPr>
            <a:picLocks noChangeAspect="1"/>
          </p:cNvPicPr>
          <p:nvPr/>
        </p:nvPicPr>
        <p:blipFill>
          <a:blip r:embed="rId3"/>
          <a:stretch>
            <a:fillRect/>
          </a:stretch>
        </p:blipFill>
        <p:spPr>
          <a:xfrm>
            <a:off x="2631706" y="1172842"/>
            <a:ext cx="6928588" cy="5175655"/>
          </a:xfrm>
          <a:prstGeom prst="rect">
            <a:avLst/>
          </a:prstGeom>
        </p:spPr>
      </p:pic>
    </p:spTree>
    <p:extLst>
      <p:ext uri="{BB962C8B-B14F-4D97-AF65-F5344CB8AC3E}">
        <p14:creationId xmlns:p14="http://schemas.microsoft.com/office/powerpoint/2010/main" val="372194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Results</a:t>
            </a:r>
          </a:p>
        </p:txBody>
      </p:sp>
      <p:pic>
        <p:nvPicPr>
          <p:cNvPr id="4" name="Picture 3">
            <a:extLst>
              <a:ext uri="{FF2B5EF4-FFF2-40B4-BE49-F238E27FC236}">
                <a16:creationId xmlns:a16="http://schemas.microsoft.com/office/drawing/2014/main" id="{B8853CCF-12F8-E806-56FC-6C0D2E5503D5}"/>
              </a:ext>
            </a:extLst>
          </p:cNvPr>
          <p:cNvPicPr>
            <a:picLocks noChangeAspect="1"/>
          </p:cNvPicPr>
          <p:nvPr/>
        </p:nvPicPr>
        <p:blipFill>
          <a:blip r:embed="rId3"/>
          <a:stretch>
            <a:fillRect/>
          </a:stretch>
        </p:blipFill>
        <p:spPr>
          <a:xfrm>
            <a:off x="1466508" y="2042726"/>
            <a:ext cx="8989773" cy="3064573"/>
          </a:xfrm>
          <a:prstGeom prst="rect">
            <a:avLst/>
          </a:prstGeom>
        </p:spPr>
      </p:pic>
    </p:spTree>
    <p:extLst>
      <p:ext uri="{BB962C8B-B14F-4D97-AF65-F5344CB8AC3E}">
        <p14:creationId xmlns:p14="http://schemas.microsoft.com/office/powerpoint/2010/main" val="4121083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121A-D033-5855-293F-7CB5E55EBA69}"/>
              </a:ext>
            </a:extLst>
          </p:cNvPr>
          <p:cNvSpPr>
            <a:spLocks noGrp="1"/>
          </p:cNvSpPr>
          <p:nvPr>
            <p:ph type="title"/>
          </p:nvPr>
        </p:nvSpPr>
        <p:spPr/>
        <p:txBody>
          <a:bodyPr/>
          <a:lstStyle/>
          <a:p>
            <a:r>
              <a:rPr lang="en-US" b="1">
                <a:solidFill>
                  <a:srgbClr val="0257A1"/>
                </a:solidFill>
              </a:rPr>
              <a:t>Why does it matter </a:t>
            </a:r>
          </a:p>
        </p:txBody>
      </p:sp>
      <p:sp>
        <p:nvSpPr>
          <p:cNvPr id="4" name="TextBox 3">
            <a:extLst>
              <a:ext uri="{FF2B5EF4-FFF2-40B4-BE49-F238E27FC236}">
                <a16:creationId xmlns:a16="http://schemas.microsoft.com/office/drawing/2014/main" id="{F192E557-2317-5EFF-C856-E5808572D162}"/>
              </a:ext>
            </a:extLst>
          </p:cNvPr>
          <p:cNvSpPr txBox="1"/>
          <p:nvPr/>
        </p:nvSpPr>
        <p:spPr>
          <a:xfrm>
            <a:off x="781050" y="1561760"/>
            <a:ext cx="10629900" cy="5005666"/>
          </a:xfrm>
          <a:prstGeom prst="rect">
            <a:avLst/>
          </a:prstGeom>
          <a:noFill/>
        </p:spPr>
        <p:txBody>
          <a:bodyPr wrap="square" lIns="91440" tIns="45720" rIns="91440" bIns="45720" rtlCol="0" anchor="t">
            <a:spAutoFit/>
          </a:bodyPr>
          <a:lstStyle/>
          <a:p>
            <a:pPr marL="342900" indent="-342900">
              <a:lnSpc>
                <a:spcPct val="150000"/>
              </a:lnSpc>
              <a:spcBef>
                <a:spcPts val="300"/>
              </a:spcBef>
              <a:spcAft>
                <a:spcPts val="300"/>
              </a:spcAft>
              <a:buClr>
                <a:schemeClr val="tx1"/>
              </a:buClr>
              <a:buFont typeface="Arial" panose="020B0604020202020204" pitchFamily="34" charset="0"/>
              <a:buChar char="•"/>
            </a:pPr>
            <a:r>
              <a:rPr lang="en-US" sz="2400">
                <a:solidFill>
                  <a:schemeClr val="tx1"/>
                </a:solidFill>
                <a:latin typeface="Calibri"/>
                <a:ea typeface="Calibri" panose="020F0502020204030204" pitchFamily="34" charset="0"/>
                <a:cs typeface="Calibri"/>
              </a:rPr>
              <a:t>Global and Social Impacts</a:t>
            </a:r>
          </a:p>
          <a:p>
            <a:pPr marL="342900" indent="-342900">
              <a:lnSpc>
                <a:spcPct val="150000"/>
              </a:lnSpc>
              <a:spcBef>
                <a:spcPts val="300"/>
              </a:spcBef>
              <a:spcAft>
                <a:spcPts val="300"/>
              </a:spcAft>
              <a:buClr>
                <a:schemeClr val="tx1"/>
              </a:buClr>
              <a:buFont typeface="Arial" panose="020B0604020202020204" pitchFamily="34" charset="0"/>
              <a:buChar char="•"/>
            </a:pPr>
            <a:r>
              <a:rPr lang="en-US" sz="2400">
                <a:solidFill>
                  <a:schemeClr val="tx1"/>
                </a:solidFill>
                <a:latin typeface="Calibri"/>
                <a:ea typeface="Calibri" panose="020F0502020204030204" pitchFamily="34" charset="0"/>
                <a:cs typeface="Calibri"/>
              </a:rPr>
              <a:t>Mentorship and Academic Lineage</a:t>
            </a:r>
          </a:p>
          <a:p>
            <a:pPr marL="342900" indent="-342900">
              <a:lnSpc>
                <a:spcPct val="150000"/>
              </a:lnSpc>
              <a:spcBef>
                <a:spcPts val="300"/>
              </a:spcBef>
              <a:spcAft>
                <a:spcPts val="300"/>
              </a:spcAft>
              <a:buClr>
                <a:schemeClr val="tx1"/>
              </a:buClr>
              <a:buFont typeface="Arial" panose="020B0604020202020204" pitchFamily="34" charset="0"/>
              <a:buChar char="•"/>
            </a:pPr>
            <a:r>
              <a:rPr lang="en-US" sz="2400">
                <a:solidFill>
                  <a:schemeClr val="tx1"/>
                </a:solidFill>
                <a:latin typeface="Calibri"/>
                <a:ea typeface="Calibri" panose="020F0502020204030204" pitchFamily="34" charset="0"/>
                <a:cs typeface="Calibri"/>
              </a:rPr>
              <a:t>Advancing Gender Equality</a:t>
            </a:r>
          </a:p>
          <a:p>
            <a:pPr marL="342900" indent="-342900">
              <a:lnSpc>
                <a:spcPct val="150000"/>
              </a:lnSpc>
              <a:spcBef>
                <a:spcPts val="300"/>
              </a:spcBef>
              <a:spcAft>
                <a:spcPts val="300"/>
              </a:spcAft>
              <a:buClr>
                <a:schemeClr val="tx1"/>
              </a:buClr>
              <a:buFont typeface="Arial" panose="020B0604020202020204" pitchFamily="34" charset="0"/>
              <a:buChar char="•"/>
            </a:pPr>
            <a:r>
              <a:rPr lang="en-US" sz="2400">
                <a:solidFill>
                  <a:schemeClr val="tx1"/>
                </a:solidFill>
                <a:latin typeface="Calibri"/>
                <a:ea typeface="Calibri" panose="020F0502020204030204" pitchFamily="34" charset="0"/>
                <a:cs typeface="Calibri"/>
              </a:rPr>
              <a:t>Headwinds </a:t>
            </a:r>
            <a:endParaRPr lang="en-US" sz="24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640080" lvl="4" indent="-342900">
              <a:lnSpc>
                <a:spcPct val="150000"/>
              </a:lnSpc>
              <a:spcBef>
                <a:spcPts val="300"/>
              </a:spcBef>
              <a:spcAft>
                <a:spcPts val="300"/>
              </a:spcAft>
              <a:buClr>
                <a:schemeClr val="tx1"/>
              </a:buClr>
              <a:buFont typeface="Arial" panose="020B0604020202020204" pitchFamily="34" charset="0"/>
              <a:buChar char="•"/>
            </a:pPr>
            <a:r>
              <a:rPr lang="en-US" sz="2400">
                <a:solidFill>
                  <a:schemeClr val="tx1"/>
                </a:solidFill>
                <a:latin typeface="Calibri"/>
                <a:ea typeface="Calibri" panose="020F0502020204030204" pitchFamily="34" charset="0"/>
                <a:cs typeface="Calibri"/>
              </a:rPr>
              <a:t>End of Affirmative Action</a:t>
            </a:r>
          </a:p>
          <a:p>
            <a:pPr marL="640080" lvl="4" indent="-342900">
              <a:lnSpc>
                <a:spcPct val="150000"/>
              </a:lnSpc>
              <a:spcBef>
                <a:spcPts val="300"/>
              </a:spcBef>
              <a:spcAft>
                <a:spcPts val="300"/>
              </a:spcAft>
              <a:buClr>
                <a:schemeClr val="tx1"/>
              </a:buClr>
              <a:buFont typeface="Arial" panose="020B0604020202020204" pitchFamily="34" charset="0"/>
              <a:buChar char="•"/>
            </a:pPr>
            <a:r>
              <a:rPr lang="en-US" sz="2400">
                <a:solidFill>
                  <a:schemeClr val="tx1"/>
                </a:solidFill>
                <a:latin typeface="Calibri"/>
                <a:ea typeface="Calibri" panose="020F0502020204030204" pitchFamily="34" charset="0"/>
                <a:cs typeface="Calibri"/>
              </a:rPr>
              <a:t>End of American Rescue Plan Act</a:t>
            </a:r>
          </a:p>
          <a:p>
            <a:pPr marL="347345" indent="-342900">
              <a:lnSpc>
                <a:spcPct val="150000"/>
              </a:lnSpc>
              <a:spcBef>
                <a:spcPts val="300"/>
              </a:spcBef>
              <a:spcAft>
                <a:spcPts val="300"/>
              </a:spcAft>
              <a:buClr>
                <a:schemeClr val="tx1"/>
              </a:buClr>
              <a:buFont typeface="Arial" panose="020B0604020202020204" pitchFamily="34" charset="0"/>
              <a:buChar char="•"/>
            </a:pPr>
            <a:r>
              <a:rPr lang="en-US" sz="2400">
                <a:solidFill>
                  <a:schemeClr val="tx1"/>
                </a:solidFill>
                <a:latin typeface="Calibri" panose="020F0502020204030204" pitchFamily="34" charset="0"/>
                <a:cs typeface="Calibri" panose="020F0502020204030204" pitchFamily="34" charset="0"/>
              </a:rPr>
              <a:t>Mom’s First</a:t>
            </a:r>
          </a:p>
          <a:p>
            <a:pPr marL="342900" indent="-342900">
              <a:lnSpc>
                <a:spcPct val="150000"/>
              </a:lnSpc>
              <a:spcBef>
                <a:spcPts val="300"/>
              </a:spcBef>
              <a:spcAft>
                <a:spcPts val="300"/>
              </a:spcAft>
              <a:buClr>
                <a:schemeClr val="tx1"/>
              </a:buClr>
              <a:buFont typeface="Arial" panose="020B0604020202020204" pitchFamily="34" charset="0"/>
              <a:buChar char="•"/>
            </a:pPr>
            <a:endParaRPr lang="en-US" sz="24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9410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3B0DC5-A58B-CE6F-B716-872B8E9346AC}"/>
              </a:ext>
            </a:extLst>
          </p:cNvPr>
          <p:cNvSpPr>
            <a:spLocks noGrp="1"/>
          </p:cNvSpPr>
          <p:nvPr>
            <p:ph type="ctrTitle"/>
          </p:nvPr>
        </p:nvSpPr>
        <p:spPr/>
        <p:txBody>
          <a:bodyPr/>
          <a:lstStyle/>
          <a:p>
            <a:r>
              <a:rPr lang="en-US"/>
              <a:t>Questions?</a:t>
            </a:r>
          </a:p>
        </p:txBody>
      </p:sp>
    </p:spTree>
    <p:extLst>
      <p:ext uri="{BB962C8B-B14F-4D97-AF65-F5344CB8AC3E}">
        <p14:creationId xmlns:p14="http://schemas.microsoft.com/office/powerpoint/2010/main" val="849465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7DC4B-A608-2637-DE82-5026DEEAA082}"/>
              </a:ext>
            </a:extLst>
          </p:cNvPr>
          <p:cNvSpPr>
            <a:spLocks noGrp="1"/>
          </p:cNvSpPr>
          <p:nvPr>
            <p:ph type="title"/>
          </p:nvPr>
        </p:nvSpPr>
        <p:spPr/>
        <p:txBody>
          <a:bodyPr/>
          <a:lstStyle/>
          <a:p>
            <a:r>
              <a:rPr lang="en-US" b="1" dirty="0">
                <a:solidFill>
                  <a:srgbClr val="0257A1"/>
                </a:solidFill>
              </a:rPr>
              <a:t>Why Didn’t God Get Tenure?</a:t>
            </a:r>
            <a:endParaRPr lang="en-US" dirty="0"/>
          </a:p>
        </p:txBody>
      </p:sp>
      <p:sp>
        <p:nvSpPr>
          <p:cNvPr id="74" name="TextBox 73">
            <a:extLst>
              <a:ext uri="{FF2B5EF4-FFF2-40B4-BE49-F238E27FC236}">
                <a16:creationId xmlns:a16="http://schemas.microsoft.com/office/drawing/2014/main" id="{6951BCD8-2EEA-D0DA-D458-4A7E6616748D}"/>
              </a:ext>
            </a:extLst>
          </p:cNvPr>
          <p:cNvSpPr txBox="1"/>
          <p:nvPr/>
        </p:nvSpPr>
        <p:spPr>
          <a:xfrm>
            <a:off x="1126836" y="1690688"/>
            <a:ext cx="9365673" cy="2816156"/>
          </a:xfrm>
          <a:prstGeom prst="rect">
            <a:avLst/>
          </a:prstGeom>
          <a:noFill/>
        </p:spPr>
        <p:txBody>
          <a:bodyPr wrap="square" rtlCol="0">
            <a:spAutoFit/>
          </a:bodyPr>
          <a:lstStyle/>
          <a:p>
            <a:pPr marL="457200" indent="-457200">
              <a:spcBef>
                <a:spcPts val="300"/>
              </a:spcBef>
              <a:spcAft>
                <a:spcPts val="300"/>
              </a:spcAft>
              <a:buClr>
                <a:schemeClr val="tx1"/>
              </a:buClr>
              <a:buFont typeface="Arial" panose="020B0604020202020204" pitchFamily="34" charset="0"/>
              <a:buChar char="•"/>
            </a:pPr>
            <a:r>
              <a:rPr lang="en-US" sz="3200" b="1">
                <a:latin typeface="Calibri" panose="020F0502020204030204" pitchFamily="34" charset="0"/>
                <a:ea typeface="Calibri" panose="020F0502020204030204" pitchFamily="34" charset="0"/>
                <a:cs typeface="Calibri" panose="020F0502020204030204" pitchFamily="34" charset="0"/>
              </a:rPr>
              <a:t>He had only one major publication</a:t>
            </a:r>
            <a:endParaRPr lang="en-US" sz="3200" b="1">
              <a:solidFill>
                <a:schemeClr val="bg1">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It had no cited references</a:t>
            </a:r>
          </a:p>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It was not published in any peer-reviewed journal</a:t>
            </a:r>
          </a:p>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a:t>
            </a:r>
          </a:p>
          <a:p>
            <a:pPr marL="342900" indent="-342900">
              <a:spcBef>
                <a:spcPts val="300"/>
              </a:spcBef>
              <a:spcAft>
                <a:spcPts val="300"/>
              </a:spcAft>
              <a:buClr>
                <a:schemeClr val="bg1">
                  <a:lumMod val="85000"/>
                </a:schemeClr>
              </a:buClr>
              <a:buFont typeface="Arial" panose="020B0604020202020204" pitchFamily="34" charset="0"/>
              <a:buChar char="•"/>
            </a:pPr>
            <a:endPar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a:p>
            <a:pPr>
              <a:spcBef>
                <a:spcPts val="300"/>
              </a:spcBef>
              <a:spcAft>
                <a:spcPts val="300"/>
              </a:spcAft>
              <a:buClr>
                <a:schemeClr val="bg1">
                  <a:lumMod val="85000"/>
                </a:schemeClr>
              </a:buCl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 Academic </a:t>
            </a:r>
            <a:r>
              <a:rPr lang="en-US" sz="2400" err="1">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Jokelore</a:t>
            </a:r>
            <a:endPar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0676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7DC4B-A608-2637-DE82-5026DEEAA082}"/>
              </a:ext>
            </a:extLst>
          </p:cNvPr>
          <p:cNvSpPr>
            <a:spLocks noGrp="1"/>
          </p:cNvSpPr>
          <p:nvPr>
            <p:ph type="title"/>
          </p:nvPr>
        </p:nvSpPr>
        <p:spPr/>
        <p:txBody>
          <a:bodyPr/>
          <a:lstStyle/>
          <a:p>
            <a:r>
              <a:rPr lang="en-US" b="1" dirty="0">
                <a:solidFill>
                  <a:srgbClr val="0257A1"/>
                </a:solidFill>
              </a:rPr>
              <a:t>Why Didn’t God Get Tenure?</a:t>
            </a:r>
            <a:endParaRPr lang="en-US" dirty="0"/>
          </a:p>
        </p:txBody>
      </p:sp>
      <p:sp>
        <p:nvSpPr>
          <p:cNvPr id="74" name="TextBox 73">
            <a:extLst>
              <a:ext uri="{FF2B5EF4-FFF2-40B4-BE49-F238E27FC236}">
                <a16:creationId xmlns:a16="http://schemas.microsoft.com/office/drawing/2014/main" id="{6951BCD8-2EEA-D0DA-D458-4A7E6616748D}"/>
              </a:ext>
            </a:extLst>
          </p:cNvPr>
          <p:cNvSpPr txBox="1"/>
          <p:nvPr/>
        </p:nvSpPr>
        <p:spPr>
          <a:xfrm>
            <a:off x="1126836" y="1690688"/>
            <a:ext cx="9365673" cy="2816156"/>
          </a:xfrm>
          <a:prstGeom prst="rect">
            <a:avLst/>
          </a:prstGeom>
          <a:noFill/>
        </p:spPr>
        <p:txBody>
          <a:bodyPr wrap="square" rtlCol="0">
            <a:spAutoFit/>
          </a:bodyPr>
          <a:lstStyle/>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He had only one major publication</a:t>
            </a:r>
          </a:p>
          <a:p>
            <a:pPr marL="457200" indent="-457200">
              <a:spcBef>
                <a:spcPts val="300"/>
              </a:spcBef>
              <a:spcAft>
                <a:spcPts val="300"/>
              </a:spcAft>
              <a:buClr>
                <a:schemeClr val="tx1"/>
              </a:buClr>
              <a:buFont typeface="Arial" panose="020B0604020202020204" pitchFamily="34" charset="0"/>
              <a:buChar char="•"/>
            </a:pPr>
            <a:r>
              <a:rPr lang="en-US" sz="3200" b="1">
                <a:latin typeface="Calibri" panose="020F0502020204030204" pitchFamily="34" charset="0"/>
                <a:ea typeface="Calibri" panose="020F0502020204030204" pitchFamily="34" charset="0"/>
                <a:cs typeface="Calibri" panose="020F0502020204030204" pitchFamily="34" charset="0"/>
              </a:rPr>
              <a:t>It had no cited references</a:t>
            </a:r>
          </a:p>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It was not published in any peer-reviewed journal</a:t>
            </a:r>
          </a:p>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a:t>
            </a:r>
          </a:p>
          <a:p>
            <a:pPr marL="342900" indent="-342900">
              <a:spcBef>
                <a:spcPts val="300"/>
              </a:spcBef>
              <a:spcAft>
                <a:spcPts val="300"/>
              </a:spcAft>
              <a:buClr>
                <a:schemeClr val="bg1">
                  <a:lumMod val="85000"/>
                </a:schemeClr>
              </a:buClr>
              <a:buFont typeface="Arial" panose="020B0604020202020204" pitchFamily="34" charset="0"/>
              <a:buChar char="•"/>
            </a:pPr>
            <a:endPar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a:p>
            <a:pPr>
              <a:spcBef>
                <a:spcPts val="300"/>
              </a:spcBef>
              <a:spcAft>
                <a:spcPts val="300"/>
              </a:spcAft>
              <a:buClr>
                <a:schemeClr val="bg1">
                  <a:lumMod val="85000"/>
                </a:schemeClr>
              </a:buCl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 Academic </a:t>
            </a:r>
            <a:r>
              <a:rPr lang="en-US" sz="2400" err="1">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Jokelore</a:t>
            </a:r>
            <a:endPar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4498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7DC4B-A608-2637-DE82-5026DEEAA082}"/>
              </a:ext>
            </a:extLst>
          </p:cNvPr>
          <p:cNvSpPr>
            <a:spLocks noGrp="1"/>
          </p:cNvSpPr>
          <p:nvPr>
            <p:ph type="title"/>
          </p:nvPr>
        </p:nvSpPr>
        <p:spPr/>
        <p:txBody>
          <a:bodyPr/>
          <a:lstStyle/>
          <a:p>
            <a:r>
              <a:rPr lang="en-US" b="1" dirty="0">
                <a:solidFill>
                  <a:srgbClr val="0257A1"/>
                </a:solidFill>
              </a:rPr>
              <a:t>Why Didn’t God Get Tenure?</a:t>
            </a:r>
            <a:endParaRPr lang="en-US" dirty="0"/>
          </a:p>
        </p:txBody>
      </p:sp>
      <p:sp>
        <p:nvSpPr>
          <p:cNvPr id="74" name="TextBox 73">
            <a:extLst>
              <a:ext uri="{FF2B5EF4-FFF2-40B4-BE49-F238E27FC236}">
                <a16:creationId xmlns:a16="http://schemas.microsoft.com/office/drawing/2014/main" id="{6951BCD8-2EEA-D0DA-D458-4A7E6616748D}"/>
              </a:ext>
            </a:extLst>
          </p:cNvPr>
          <p:cNvSpPr txBox="1"/>
          <p:nvPr/>
        </p:nvSpPr>
        <p:spPr>
          <a:xfrm>
            <a:off x="1126836" y="1690688"/>
            <a:ext cx="9365673" cy="2816156"/>
          </a:xfrm>
          <a:prstGeom prst="rect">
            <a:avLst/>
          </a:prstGeom>
          <a:noFill/>
        </p:spPr>
        <p:txBody>
          <a:bodyPr wrap="square" rtlCol="0">
            <a:spAutoFit/>
          </a:bodyPr>
          <a:lstStyle/>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He had only one major publication</a:t>
            </a:r>
          </a:p>
          <a:p>
            <a:pPr marL="342900" indent="-342900">
              <a:spcBef>
                <a:spcPts val="300"/>
              </a:spcBef>
              <a:spcAft>
                <a:spcPts val="300"/>
              </a:spcAft>
              <a:buClr>
                <a:schemeClr val="bg1">
                  <a:lumMod val="85000"/>
                </a:schemeClr>
              </a:buClr>
              <a:buFont typeface="Arial" panose="020B0604020202020204" pitchFamily="34" charset="0"/>
              <a:buChar cha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It had no cited references</a:t>
            </a:r>
          </a:p>
          <a:p>
            <a:pPr marL="457200" indent="-457200">
              <a:spcBef>
                <a:spcPts val="300"/>
              </a:spcBef>
              <a:spcAft>
                <a:spcPts val="300"/>
              </a:spcAft>
              <a:buClr>
                <a:schemeClr val="tx1"/>
              </a:buClr>
              <a:buFont typeface="Arial" panose="020B0604020202020204" pitchFamily="34" charset="0"/>
              <a:buChar char="•"/>
            </a:pPr>
            <a:r>
              <a:rPr lang="en-US" sz="3200" b="1">
                <a:latin typeface="Calibri" panose="020F0502020204030204" pitchFamily="34" charset="0"/>
                <a:ea typeface="Calibri" panose="020F0502020204030204" pitchFamily="34" charset="0"/>
                <a:cs typeface="Calibri" panose="020F0502020204030204" pitchFamily="34" charset="0"/>
              </a:rPr>
              <a:t>It was not published in any peer-reviewed journal</a:t>
            </a:r>
          </a:p>
          <a:p>
            <a:pPr marL="342900" indent="-342900">
              <a:spcBef>
                <a:spcPts val="300"/>
              </a:spcBef>
              <a:spcAft>
                <a:spcPts val="300"/>
              </a:spcAft>
              <a:buClr>
                <a:schemeClr val="bg1">
                  <a:lumMod val="85000"/>
                </a:schemeClr>
              </a:buClr>
              <a:buFont typeface="Arial" panose="020B0604020202020204" pitchFamily="34" charset="0"/>
              <a:buChar char="•"/>
            </a:pPr>
            <a:r>
              <a:rPr lang="en-US" sz="2400" b="1">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a:t>
            </a:r>
          </a:p>
          <a:p>
            <a:pPr marL="342900" indent="-342900">
              <a:spcBef>
                <a:spcPts val="300"/>
              </a:spcBef>
              <a:spcAft>
                <a:spcPts val="300"/>
              </a:spcAft>
              <a:buClr>
                <a:schemeClr val="bg1">
                  <a:lumMod val="85000"/>
                </a:schemeClr>
              </a:buClr>
              <a:buFont typeface="Arial" panose="020B0604020202020204" pitchFamily="34" charset="0"/>
              <a:buChar char="•"/>
            </a:pPr>
            <a:endPar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a:p>
            <a:pPr>
              <a:spcBef>
                <a:spcPts val="300"/>
              </a:spcBef>
              <a:spcAft>
                <a:spcPts val="300"/>
              </a:spcAft>
              <a:buClr>
                <a:schemeClr val="bg1">
                  <a:lumMod val="85000"/>
                </a:schemeClr>
              </a:buClr>
            </a:pPr>
            <a:r>
              <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 Academic </a:t>
            </a:r>
            <a:r>
              <a:rPr lang="en-US" sz="2400" err="1">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rPr>
              <a:t>Jokelore</a:t>
            </a:r>
            <a:endParaRPr lang="en-US" sz="2400">
              <a:solidFill>
                <a:schemeClr val="bg1">
                  <a:lumMod val="8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5521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7DC4B-A608-2637-DE82-5026DEEAA082}"/>
              </a:ext>
            </a:extLst>
          </p:cNvPr>
          <p:cNvSpPr>
            <a:spLocks noGrp="1"/>
          </p:cNvSpPr>
          <p:nvPr>
            <p:ph type="title"/>
          </p:nvPr>
        </p:nvSpPr>
        <p:spPr/>
        <p:txBody>
          <a:bodyPr/>
          <a:lstStyle/>
          <a:p>
            <a:r>
              <a:rPr lang="en-US" b="1" dirty="0">
                <a:solidFill>
                  <a:srgbClr val="0257A1"/>
                </a:solidFill>
              </a:rPr>
              <a:t>Why Didn’t God Get Tenure?</a:t>
            </a:r>
            <a:endParaRPr lang="en-US" dirty="0"/>
          </a:p>
        </p:txBody>
      </p:sp>
      <p:sp>
        <p:nvSpPr>
          <p:cNvPr id="74" name="TextBox 73">
            <a:extLst>
              <a:ext uri="{FF2B5EF4-FFF2-40B4-BE49-F238E27FC236}">
                <a16:creationId xmlns:a16="http://schemas.microsoft.com/office/drawing/2014/main" id="{6951BCD8-2EEA-D0DA-D458-4A7E6616748D}"/>
              </a:ext>
            </a:extLst>
          </p:cNvPr>
          <p:cNvSpPr txBox="1"/>
          <p:nvPr/>
        </p:nvSpPr>
        <p:spPr>
          <a:xfrm>
            <a:off x="1126836" y="1690688"/>
            <a:ext cx="9365673" cy="2693045"/>
          </a:xfrm>
          <a:prstGeom prst="rect">
            <a:avLst/>
          </a:prstGeom>
          <a:noFill/>
        </p:spPr>
        <p:txBody>
          <a:bodyPr wrap="square" rtlCol="0">
            <a:spAutoFit/>
          </a:bodyPr>
          <a:lstStyle/>
          <a:p>
            <a:pPr marL="342900" indent="-342900">
              <a:spcBef>
                <a:spcPts val="300"/>
              </a:spcBef>
              <a:spcAft>
                <a:spcPts val="300"/>
              </a:spcAft>
              <a:buClr>
                <a:schemeClr val="tx1"/>
              </a:buClr>
              <a:buFont typeface="Arial" panose="020B0604020202020204" pitchFamily="34" charset="0"/>
              <a:buChar char="•"/>
            </a:pPr>
            <a:r>
              <a:rPr lang="en-US" sz="2400">
                <a:solidFill>
                  <a:schemeClr val="tx1"/>
                </a:solidFill>
                <a:latin typeface="Calibri" panose="020F0502020204030204" pitchFamily="34" charset="0"/>
                <a:ea typeface="Calibri" panose="020F0502020204030204" pitchFamily="34" charset="0"/>
                <a:cs typeface="Calibri" panose="020F0502020204030204" pitchFamily="34" charset="0"/>
              </a:rPr>
              <a:t>He had only one major publication</a:t>
            </a:r>
          </a:p>
          <a:p>
            <a:pPr marL="342900" indent="-342900">
              <a:spcBef>
                <a:spcPts val="300"/>
              </a:spcBef>
              <a:spcAft>
                <a:spcPts val="300"/>
              </a:spcAft>
              <a:buClr>
                <a:schemeClr val="tx1"/>
              </a:buClr>
              <a:buFont typeface="Arial" panose="020B0604020202020204" pitchFamily="34" charset="0"/>
              <a:buChar char="•"/>
            </a:pPr>
            <a:r>
              <a:rPr lang="en-US" sz="2400">
                <a:solidFill>
                  <a:schemeClr val="tx1"/>
                </a:solidFill>
                <a:latin typeface="Calibri" panose="020F0502020204030204" pitchFamily="34" charset="0"/>
                <a:ea typeface="Calibri" panose="020F0502020204030204" pitchFamily="34" charset="0"/>
                <a:cs typeface="Calibri" panose="020F0502020204030204" pitchFamily="34" charset="0"/>
              </a:rPr>
              <a:t>It had no cited references</a:t>
            </a:r>
          </a:p>
          <a:p>
            <a:pPr marL="342900" indent="-342900">
              <a:spcBef>
                <a:spcPts val="300"/>
              </a:spcBef>
              <a:spcAft>
                <a:spcPts val="300"/>
              </a:spcAft>
              <a:buClr>
                <a:schemeClr val="tx1"/>
              </a:buClr>
              <a:buFont typeface="Arial" panose="020B0604020202020204" pitchFamily="34" charset="0"/>
              <a:buChar char="•"/>
            </a:pPr>
            <a:r>
              <a:rPr lang="en-US" sz="2400">
                <a:solidFill>
                  <a:schemeClr val="tx1"/>
                </a:solidFill>
                <a:latin typeface="Calibri" panose="020F0502020204030204" pitchFamily="34" charset="0"/>
                <a:ea typeface="Calibri" panose="020F0502020204030204" pitchFamily="34" charset="0"/>
                <a:cs typeface="Calibri" panose="020F0502020204030204" pitchFamily="34" charset="0"/>
              </a:rPr>
              <a:t>It was not published in any peer-reviewed journal</a:t>
            </a:r>
          </a:p>
          <a:p>
            <a:pPr marL="342900" indent="-342900">
              <a:spcBef>
                <a:spcPts val="300"/>
              </a:spcBef>
              <a:spcAft>
                <a:spcPts val="300"/>
              </a:spcAft>
              <a:buClr>
                <a:schemeClr val="tx1"/>
              </a:buClr>
              <a:buFont typeface="Arial" panose="020B0604020202020204" pitchFamily="34" charset="0"/>
              <a:buChar char="•"/>
            </a:pPr>
            <a:r>
              <a:rPr lang="en-US" sz="2400" b="1">
                <a:solidFill>
                  <a:schemeClr val="tx1"/>
                </a:solidFill>
                <a:latin typeface="Calibri" panose="020F0502020204030204" pitchFamily="34" charset="0"/>
                <a:ea typeface="Calibri" panose="020F0502020204030204" pitchFamily="34" charset="0"/>
                <a:cs typeface="Calibri" panose="020F0502020204030204" pitchFamily="34" charset="0"/>
              </a:rPr>
              <a:t>…</a:t>
            </a:r>
          </a:p>
          <a:p>
            <a:pPr marL="342900" indent="-342900">
              <a:spcBef>
                <a:spcPts val="300"/>
              </a:spcBef>
              <a:spcAft>
                <a:spcPts val="300"/>
              </a:spcAft>
              <a:buClr>
                <a:schemeClr val="tx1"/>
              </a:buClr>
              <a:buFont typeface="Arial" panose="020B0604020202020204" pitchFamily="34" charset="0"/>
              <a:buChar char="•"/>
            </a:pPr>
            <a:endParaRPr lang="en-US" sz="2400">
              <a:solidFill>
                <a:schemeClr val="tx1"/>
              </a:solidFill>
              <a:latin typeface="Calibri" panose="020F0502020204030204" pitchFamily="34" charset="0"/>
              <a:ea typeface="Calibri" panose="020F0502020204030204" pitchFamily="34" charset="0"/>
              <a:cs typeface="Calibri" panose="020F0502020204030204" pitchFamily="34" charset="0"/>
            </a:endParaRPr>
          </a:p>
          <a:p>
            <a:pPr>
              <a:spcBef>
                <a:spcPts val="300"/>
              </a:spcBef>
              <a:spcAft>
                <a:spcPts val="300"/>
              </a:spcAft>
              <a:buClr>
                <a:schemeClr val="tx1"/>
              </a:buClr>
            </a:pPr>
            <a:r>
              <a:rPr lang="en-US" sz="2400">
                <a:solidFill>
                  <a:schemeClr val="tx1"/>
                </a:solidFill>
                <a:latin typeface="Calibri" panose="020F0502020204030204" pitchFamily="34" charset="0"/>
                <a:ea typeface="Calibri" panose="020F0502020204030204" pitchFamily="34" charset="0"/>
                <a:cs typeface="Calibri" panose="020F0502020204030204" pitchFamily="34" charset="0"/>
              </a:rPr>
              <a:t>- Academic </a:t>
            </a:r>
            <a:r>
              <a:rPr lang="en-US" sz="2400" err="1">
                <a:solidFill>
                  <a:schemeClr val="tx1"/>
                </a:solidFill>
                <a:latin typeface="Calibri" panose="020F0502020204030204" pitchFamily="34" charset="0"/>
                <a:ea typeface="Calibri" panose="020F0502020204030204" pitchFamily="34" charset="0"/>
                <a:cs typeface="Calibri" panose="020F0502020204030204" pitchFamily="34" charset="0"/>
              </a:rPr>
              <a:t>Jokelore</a:t>
            </a:r>
            <a:endParaRPr lang="en-US" sz="240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6655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35BC7-2467-372F-384F-B3C43C8FED5D}"/>
              </a:ext>
            </a:extLst>
          </p:cNvPr>
          <p:cNvSpPr>
            <a:spLocks noGrp="1"/>
          </p:cNvSpPr>
          <p:nvPr>
            <p:ph type="title"/>
          </p:nvPr>
        </p:nvSpPr>
        <p:spPr/>
        <p:txBody>
          <a:bodyPr/>
          <a:lstStyle/>
          <a:p>
            <a:r>
              <a:rPr lang="en-US" b="1">
                <a:solidFill>
                  <a:srgbClr val="0257A1"/>
                </a:solidFill>
              </a:rPr>
              <a:t>Tenure Criteria Examples</a:t>
            </a:r>
          </a:p>
        </p:txBody>
      </p:sp>
      <p:sp>
        <p:nvSpPr>
          <p:cNvPr id="37" name="TextBox 36">
            <a:extLst>
              <a:ext uri="{FF2B5EF4-FFF2-40B4-BE49-F238E27FC236}">
                <a16:creationId xmlns:a16="http://schemas.microsoft.com/office/drawing/2014/main" id="{61B2AA7D-800F-3CF5-A441-27AFE3C036A7}"/>
              </a:ext>
            </a:extLst>
          </p:cNvPr>
          <p:cNvSpPr txBox="1"/>
          <p:nvPr/>
        </p:nvSpPr>
        <p:spPr>
          <a:xfrm>
            <a:off x="3343275" y="1323974"/>
            <a:ext cx="8401050" cy="4457701"/>
          </a:xfrm>
          <a:prstGeom prst="rect">
            <a:avLst/>
          </a:prstGeom>
          <a:noFill/>
        </p:spPr>
        <p:txBody>
          <a:bodyPr wrap="square" rtlCol="0">
            <a:noAutofit/>
          </a:bodyPr>
          <a:lstStyle/>
          <a:p>
            <a:pPr>
              <a:lnSpc>
                <a:spcPct val="150000"/>
              </a:lnSpc>
              <a:spcBef>
                <a:spcPts val="300"/>
              </a:spcBef>
              <a:spcAft>
                <a:spcPts val="300"/>
              </a:spcAft>
            </a:pPr>
            <a:r>
              <a:rPr lang="en-US" sz="2400" b="1">
                <a:latin typeface="Calibri" panose="020F0502020204030204" pitchFamily="34" charset="0"/>
                <a:ea typeface="Calibri" panose="020F0502020204030204" pitchFamily="34" charset="0"/>
                <a:cs typeface="Calibri" panose="020F0502020204030204" pitchFamily="34" charset="0"/>
              </a:rPr>
              <a:t>Tenure</a:t>
            </a:r>
            <a:r>
              <a:rPr lang="en-US" sz="1800">
                <a:latin typeface="Calibri" panose="020F0502020204030204" pitchFamily="34" charset="0"/>
                <a:ea typeface="Calibri" panose="020F0502020204030204" pitchFamily="34" charset="0"/>
                <a:cs typeface="Calibri" panose="020F0502020204030204" pitchFamily="34" charset="0"/>
              </a:rPr>
              <a:t> </a:t>
            </a:r>
            <a:r>
              <a:rPr lang="en-US" sz="16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is awarded to those faculty who are </a:t>
            </a:r>
            <a:r>
              <a:rPr lang="en-US" sz="2400" b="1">
                <a:latin typeface="Calibri" panose="020F0502020204030204" pitchFamily="34" charset="0"/>
                <a:ea typeface="Calibri" panose="020F0502020204030204" pitchFamily="34" charset="0"/>
                <a:cs typeface="Calibri" panose="020F0502020204030204" pitchFamily="34" charset="0"/>
              </a:rPr>
              <a:t>outstanding in research/creative activity </a:t>
            </a:r>
            <a:r>
              <a:rPr lang="en-US" sz="16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and whose performance in </a:t>
            </a:r>
            <a:r>
              <a:rPr lang="en-US" sz="2400" b="1">
                <a:latin typeface="Calibri" panose="020F0502020204030204" pitchFamily="34" charset="0"/>
                <a:ea typeface="Calibri" panose="020F0502020204030204" pitchFamily="34" charset="0"/>
                <a:cs typeface="Calibri" panose="020F0502020204030204" pitchFamily="34" charset="0"/>
              </a:rPr>
              <a:t>teaching is outstanding or of high quality</a:t>
            </a:r>
            <a:r>
              <a:rPr lang="en-US" sz="2400">
                <a:latin typeface="Calibri" panose="020F0502020204030204" pitchFamily="34" charset="0"/>
                <a:ea typeface="Calibri" panose="020F0502020204030204" pitchFamily="34" charset="0"/>
                <a:cs typeface="Calibri" panose="020F0502020204030204" pitchFamily="34" charset="0"/>
              </a:rPr>
              <a:t>.</a:t>
            </a:r>
            <a:r>
              <a:rPr lang="en-US" sz="1800">
                <a:latin typeface="Calibri" panose="020F0502020204030204" pitchFamily="34" charset="0"/>
                <a:ea typeface="Calibri" panose="020F0502020204030204" pitchFamily="34" charset="0"/>
                <a:cs typeface="Calibri" panose="020F0502020204030204" pitchFamily="34" charset="0"/>
              </a:rPr>
              <a:t> </a:t>
            </a:r>
            <a:r>
              <a:rPr lang="en-US" sz="16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Each department or school should have guidelines that provide greater clarity as to what constitutes outstanding research/creative activity in a given discipline and outstanding or high quality teaching. </a:t>
            </a:r>
            <a:r>
              <a:rPr lang="en-US" sz="2400" b="1">
                <a:latin typeface="Calibri" panose="020F0502020204030204" pitchFamily="34" charset="0"/>
                <a:ea typeface="Calibri" panose="020F0502020204030204" pitchFamily="34" charset="0"/>
                <a:cs typeface="Calibri" panose="020F0502020204030204" pitchFamily="34" charset="0"/>
              </a:rPr>
              <a:t>Tenure cannot be granted on the basis of academic potential alone</a:t>
            </a:r>
            <a:r>
              <a:rPr lang="en-US" sz="2400">
                <a:latin typeface="Calibri" panose="020F0502020204030204" pitchFamily="34" charset="0"/>
                <a:ea typeface="Calibri" panose="020F0502020204030204" pitchFamily="34" charset="0"/>
                <a:cs typeface="Calibri" panose="020F0502020204030204" pitchFamily="34" charset="0"/>
              </a:rPr>
              <a:t>. </a:t>
            </a:r>
            <a:r>
              <a:rPr lang="en-US" sz="2400" b="1">
                <a:latin typeface="Calibri" panose="020F0502020204030204" pitchFamily="34" charset="0"/>
                <a:ea typeface="Calibri" panose="020F0502020204030204" pitchFamily="34" charset="0"/>
                <a:cs typeface="Calibri" panose="020F0502020204030204" pitchFamily="34" charset="0"/>
              </a:rPr>
              <a:t>Demonstrated accomplishments in research/creative activity and teaching are essential</a:t>
            </a:r>
            <a:r>
              <a:rPr lang="en-US" sz="24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t>
            </a:r>
            <a:r>
              <a:rPr lang="en-US" sz="18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 </a:t>
            </a:r>
            <a:r>
              <a:rPr lang="en-US" sz="16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Tenure is not attained automatically but only through the deliberative process described below and by the final approval of the Board of Trustees. With the awarding of tenure, an assistant professor is promoted to associate professor.</a:t>
            </a:r>
            <a:endParaRPr lang="en-US" sz="18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A red horse with blue text&#10;&#10;Description automatically generated">
            <a:extLst>
              <a:ext uri="{FF2B5EF4-FFF2-40B4-BE49-F238E27FC236}">
                <a16:creationId xmlns:a16="http://schemas.microsoft.com/office/drawing/2014/main" id="{84858A77-2729-D74A-EA30-618C03439256}"/>
              </a:ext>
            </a:extLst>
          </p:cNvPr>
          <p:cNvPicPr>
            <a:picLocks noChangeAspect="1"/>
          </p:cNvPicPr>
          <p:nvPr/>
        </p:nvPicPr>
        <p:blipFill>
          <a:blip r:embed="rId2"/>
          <a:stretch>
            <a:fillRect/>
          </a:stretch>
        </p:blipFill>
        <p:spPr>
          <a:xfrm>
            <a:off x="0" y="2305050"/>
            <a:ext cx="3409628" cy="2743200"/>
          </a:xfrm>
          <a:prstGeom prst="rect">
            <a:avLst/>
          </a:prstGeom>
        </p:spPr>
      </p:pic>
    </p:spTree>
    <p:extLst>
      <p:ext uri="{BB962C8B-B14F-4D97-AF65-F5344CB8AC3E}">
        <p14:creationId xmlns:p14="http://schemas.microsoft.com/office/powerpoint/2010/main" val="237782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35BC7-2467-372F-384F-B3C43C8FED5D}"/>
              </a:ext>
            </a:extLst>
          </p:cNvPr>
          <p:cNvSpPr>
            <a:spLocks noGrp="1"/>
          </p:cNvSpPr>
          <p:nvPr>
            <p:ph type="title"/>
          </p:nvPr>
        </p:nvSpPr>
        <p:spPr/>
        <p:txBody>
          <a:bodyPr/>
          <a:lstStyle/>
          <a:p>
            <a:r>
              <a:rPr lang="en-US" b="1">
                <a:solidFill>
                  <a:srgbClr val="0257A1"/>
                </a:solidFill>
              </a:rPr>
              <a:t>Tenure Criteria Examples</a:t>
            </a:r>
          </a:p>
        </p:txBody>
      </p:sp>
      <p:sp>
        <p:nvSpPr>
          <p:cNvPr id="37" name="TextBox 36">
            <a:extLst>
              <a:ext uri="{FF2B5EF4-FFF2-40B4-BE49-F238E27FC236}">
                <a16:creationId xmlns:a16="http://schemas.microsoft.com/office/drawing/2014/main" id="{61B2AA7D-800F-3CF5-A441-27AFE3C036A7}"/>
              </a:ext>
            </a:extLst>
          </p:cNvPr>
          <p:cNvSpPr txBox="1"/>
          <p:nvPr/>
        </p:nvSpPr>
        <p:spPr>
          <a:xfrm>
            <a:off x="3343275" y="1323974"/>
            <a:ext cx="8401050" cy="4457701"/>
          </a:xfrm>
          <a:prstGeom prst="rect">
            <a:avLst/>
          </a:prstGeom>
          <a:noFill/>
        </p:spPr>
        <p:txBody>
          <a:bodyPr wrap="square" rtlCol="0">
            <a:noAutofit/>
          </a:bodyPr>
          <a:lstStyle/>
          <a:p>
            <a:pPr>
              <a:lnSpc>
                <a:spcPct val="150000"/>
              </a:lnSpc>
              <a:spcBef>
                <a:spcPts val="300"/>
              </a:spcBef>
              <a:spcAft>
                <a:spcPts val="300"/>
              </a:spcAft>
            </a:pPr>
            <a:r>
              <a:rPr lang="en-US" sz="16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The </a:t>
            </a:r>
            <a:r>
              <a:rPr lang="en-US" sz="2400" b="1">
                <a:latin typeface="Calibri" panose="020F0502020204030204" pitchFamily="34" charset="0"/>
                <a:ea typeface="Calibri" panose="020F0502020204030204" pitchFamily="34" charset="0"/>
                <a:cs typeface="Calibri" panose="020F0502020204030204" pitchFamily="34" charset="0"/>
              </a:rPr>
              <a:t>University’s criteria for granting tenure, promotion, or permanent status </a:t>
            </a:r>
            <a:r>
              <a:rPr lang="en-US" sz="16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shall be relevant to the faculty member’s assignment and to their performance of the duties and responsibilities expected of a member of the university community. These criteria recognize three broad categories of academic engagement: </a:t>
            </a:r>
          </a:p>
          <a:p>
            <a:pPr marL="342900" indent="-342900">
              <a:lnSpc>
                <a:spcPct val="150000"/>
              </a:lnSpc>
              <a:spcBef>
                <a:spcPts val="300"/>
              </a:spcBef>
              <a:spcAft>
                <a:spcPts val="300"/>
              </a:spcAft>
              <a:buClr>
                <a:schemeClr val="bg1">
                  <a:lumMod val="65000"/>
                </a:schemeClr>
              </a:buClr>
              <a:buFont typeface="+mj-lt"/>
              <a:buAutoNum type="alphaUcPeriod"/>
            </a:pPr>
            <a:r>
              <a:rPr lang="en-US" sz="16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Teaching – Instruction, including in person classroom teaching, online/distance/executive/continuing education/laboratory/field/ clinical/performance instruction, direction of theses and dissertations, and extension education programs.</a:t>
            </a:r>
          </a:p>
          <a:p>
            <a:pPr marL="342900" indent="-342900">
              <a:lnSpc>
                <a:spcPct val="150000"/>
              </a:lnSpc>
              <a:spcBef>
                <a:spcPts val="300"/>
              </a:spcBef>
              <a:spcAft>
                <a:spcPts val="300"/>
              </a:spcAft>
              <a:buFont typeface="+mj-lt"/>
              <a:buAutoNum type="alphaUcPeriod"/>
            </a:pPr>
            <a:r>
              <a:rPr lang="en-US" sz="2400" b="1">
                <a:latin typeface="Calibri" panose="020F0502020204030204" pitchFamily="34" charset="0"/>
                <a:ea typeface="Calibri" panose="020F0502020204030204" pitchFamily="34" charset="0"/>
                <a:cs typeface="Calibri" panose="020F0502020204030204" pitchFamily="34" charset="0"/>
              </a:rPr>
              <a:t>Research – Research or other scholarship and creative activities. Reminder: All tenure track faculty must have a minimum of 10 percent of their time assigned to research. </a:t>
            </a:r>
          </a:p>
          <a:p>
            <a:pPr marL="342900" indent="-342900">
              <a:lnSpc>
                <a:spcPct val="150000"/>
              </a:lnSpc>
              <a:spcBef>
                <a:spcPts val="300"/>
              </a:spcBef>
              <a:spcAft>
                <a:spcPts val="300"/>
              </a:spcAft>
              <a:buClr>
                <a:schemeClr val="bg1">
                  <a:lumMod val="65000"/>
                </a:schemeClr>
              </a:buClr>
              <a:buFont typeface="+mj-lt"/>
              <a:buAutoNum type="alphaUcPeriod"/>
            </a:pPr>
            <a:r>
              <a:rPr lang="en-US" sz="16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Service – Public and professional.</a:t>
            </a:r>
          </a:p>
        </p:txBody>
      </p:sp>
      <p:pic>
        <p:nvPicPr>
          <p:cNvPr id="1028" name="Picture 4" descr="Home | University of Florida">
            <a:extLst>
              <a:ext uri="{FF2B5EF4-FFF2-40B4-BE49-F238E27FC236}">
                <a16:creationId xmlns:a16="http://schemas.microsoft.com/office/drawing/2014/main" id="{BDB2B680-40C3-2028-2745-1C04641EB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38374"/>
            <a:ext cx="2562226" cy="256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51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35BC7-2467-372F-384F-B3C43C8FED5D}"/>
              </a:ext>
            </a:extLst>
          </p:cNvPr>
          <p:cNvSpPr>
            <a:spLocks noGrp="1"/>
          </p:cNvSpPr>
          <p:nvPr>
            <p:ph type="title"/>
          </p:nvPr>
        </p:nvSpPr>
        <p:spPr/>
        <p:txBody>
          <a:bodyPr/>
          <a:lstStyle/>
          <a:p>
            <a:r>
              <a:rPr lang="en-US" b="1">
                <a:solidFill>
                  <a:srgbClr val="0257A1"/>
                </a:solidFill>
              </a:rPr>
              <a:t>Tenure Criteria Examples</a:t>
            </a:r>
          </a:p>
        </p:txBody>
      </p:sp>
      <p:sp>
        <p:nvSpPr>
          <p:cNvPr id="37" name="TextBox 36">
            <a:extLst>
              <a:ext uri="{FF2B5EF4-FFF2-40B4-BE49-F238E27FC236}">
                <a16:creationId xmlns:a16="http://schemas.microsoft.com/office/drawing/2014/main" id="{61B2AA7D-800F-3CF5-A441-27AFE3C036A7}"/>
              </a:ext>
            </a:extLst>
          </p:cNvPr>
          <p:cNvSpPr txBox="1"/>
          <p:nvPr/>
        </p:nvSpPr>
        <p:spPr>
          <a:xfrm>
            <a:off x="3343274" y="1323974"/>
            <a:ext cx="8658225" cy="4457701"/>
          </a:xfrm>
          <a:prstGeom prst="rect">
            <a:avLst/>
          </a:prstGeom>
          <a:noFill/>
        </p:spPr>
        <p:txBody>
          <a:bodyPr wrap="square" rtlCol="0">
            <a:noAutofit/>
          </a:bodyPr>
          <a:lstStyle/>
          <a:p>
            <a:pPr>
              <a:lnSpc>
                <a:spcPct val="150000"/>
              </a:lnSpc>
              <a:spcBef>
                <a:spcPts val="300"/>
              </a:spcBef>
              <a:spcAft>
                <a:spcPts val="300"/>
              </a:spcAft>
            </a:pPr>
            <a:r>
              <a:rPr lang="en-US" sz="2400" b="1">
                <a:solidFill>
                  <a:schemeClr val="tx1"/>
                </a:solidFill>
                <a:latin typeface="Calibri" panose="020F0502020204030204" pitchFamily="34" charset="0"/>
                <a:ea typeface="Calibri" panose="020F0502020204030204" pitchFamily="34" charset="0"/>
                <a:cs typeface="Calibri" panose="020F0502020204030204" pitchFamily="34" charset="0"/>
              </a:rPr>
              <a:t>Candidates </a:t>
            </a:r>
            <a:r>
              <a:rPr lang="en-US" sz="2400" b="1">
                <a:latin typeface="Calibri" panose="020F0502020204030204" pitchFamily="34" charset="0"/>
                <a:ea typeface="Calibri" panose="020F0502020204030204" pitchFamily="34" charset="0"/>
                <a:cs typeface="Calibri" panose="020F0502020204030204" pitchFamily="34" charset="0"/>
              </a:rPr>
              <a:t>for tenure </a:t>
            </a:r>
            <a:r>
              <a:rPr lang="en-US" sz="16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with promotion to Associate Professor are expected to fulfill some combination of the following criteria. </a:t>
            </a:r>
          </a:p>
          <a:p>
            <a:pPr marL="342900" indent="-342900">
              <a:lnSpc>
                <a:spcPct val="150000"/>
              </a:lnSpc>
              <a:spcBef>
                <a:spcPts val="300"/>
              </a:spcBef>
              <a:spcAft>
                <a:spcPts val="300"/>
              </a:spcAft>
              <a:buFont typeface="+mj-lt"/>
              <a:buAutoNum type="alphaUcPeriod"/>
            </a:pPr>
            <a:r>
              <a:rPr lang="en-US" sz="2400" b="1">
                <a:latin typeface="Calibri" panose="020F0502020204030204" pitchFamily="34" charset="0"/>
                <a:ea typeface="Calibri" panose="020F0502020204030204" pitchFamily="34" charset="0"/>
                <a:cs typeface="Calibri" panose="020F0502020204030204" pitchFamily="34" charset="0"/>
              </a:rPr>
              <a:t>Research/Scholarship </a:t>
            </a:r>
          </a:p>
          <a:p>
            <a:pPr marL="285750" lvl="8" indent="-285750">
              <a:lnSpc>
                <a:spcPct val="150000"/>
              </a:lnSpc>
              <a:spcBef>
                <a:spcPts val="300"/>
              </a:spcBef>
              <a:spcAft>
                <a:spcPts val="300"/>
              </a:spcAft>
              <a:buFont typeface="Arial" panose="020B0604020202020204" pitchFamily="34" charset="0"/>
              <a:buChar char="•"/>
            </a:pPr>
            <a:r>
              <a:rPr lang="en-US" sz="2400" b="1">
                <a:latin typeface="Calibri" panose="020F0502020204030204" pitchFamily="34" charset="0"/>
                <a:ea typeface="Calibri" panose="020F0502020204030204" pitchFamily="34" charset="0"/>
                <a:cs typeface="Calibri" panose="020F0502020204030204" pitchFamily="34" charset="0"/>
              </a:rPr>
              <a:t>Publication of articles in peer-reviewed scholarly journals during the probationary period.</a:t>
            </a:r>
          </a:p>
          <a:p>
            <a:pPr marL="285750" lvl="8" indent="-285750">
              <a:lnSpc>
                <a:spcPct val="150000"/>
              </a:lnSpc>
              <a:spcBef>
                <a:spcPts val="300"/>
              </a:spcBef>
              <a:spcAft>
                <a:spcPts val="300"/>
              </a:spcAft>
              <a:buFont typeface="Arial" panose="020B0604020202020204" pitchFamily="34" charset="0"/>
              <a:buChar char="•"/>
            </a:pPr>
            <a:r>
              <a:rPr lang="en-US" sz="2400" b="1">
                <a:latin typeface="Calibri" panose="020F0502020204030204" pitchFamily="34" charset="0"/>
                <a:ea typeface="Calibri" panose="020F0502020204030204" pitchFamily="34" charset="0"/>
                <a:cs typeface="Calibri" panose="020F0502020204030204" pitchFamily="34" charset="0"/>
              </a:rPr>
              <a:t>Publication of a peer-reviewed book (or books) by a reputable publisher.</a:t>
            </a:r>
          </a:p>
          <a:p>
            <a:pPr marL="285750" lvl="8" indent="-285750">
              <a:lnSpc>
                <a:spcPct val="150000"/>
              </a:lnSpc>
              <a:spcBef>
                <a:spcPts val="300"/>
              </a:spcBef>
              <a:spcAft>
                <a:spcPts val="300"/>
              </a:spcAft>
              <a:buFont typeface="Arial" panose="020B0604020202020204" pitchFamily="34" charset="0"/>
              <a:buChar char="•"/>
            </a:pPr>
            <a:r>
              <a:rPr lang="en-US" sz="2400" b="1">
                <a:latin typeface="Calibri" panose="020F0502020204030204" pitchFamily="34" charset="0"/>
                <a:ea typeface="Calibri" panose="020F0502020204030204" pitchFamily="34" charset="0"/>
                <a:cs typeface="Calibri" panose="020F0502020204030204" pitchFamily="34" charset="0"/>
              </a:rPr>
              <a:t>Publication of chapters in peer-reviewed books and related projects.</a:t>
            </a:r>
          </a:p>
          <a:p>
            <a:pPr lvl="8">
              <a:lnSpc>
                <a:spcPct val="150000"/>
              </a:lnSpc>
              <a:spcBef>
                <a:spcPts val="300"/>
              </a:spcBef>
              <a:spcAft>
                <a:spcPts val="300"/>
              </a:spcAft>
            </a:pPr>
            <a:r>
              <a:rPr lang="en-US" sz="1600">
                <a:solidFill>
                  <a:schemeClr val="bg1">
                    <a:lumMod val="65000"/>
                  </a:schemeClr>
                </a:solidFill>
                <a:latin typeface="Calibri" panose="020F0502020204030204" pitchFamily="34" charset="0"/>
                <a:ea typeface="Calibri" panose="020F0502020204030204" pitchFamily="34" charset="0"/>
                <a:cs typeface="Calibri" panose="020F0502020204030204" pitchFamily="34" charset="0"/>
              </a:rPr>
              <a:t>…</a:t>
            </a:r>
          </a:p>
        </p:txBody>
      </p:sp>
      <p:pic>
        <p:nvPicPr>
          <p:cNvPr id="2054" name="Picture 6" descr="University Marks (Logos) | UNT Identity Guide">
            <a:extLst>
              <a:ext uri="{FF2B5EF4-FFF2-40B4-BE49-F238E27FC236}">
                <a16:creationId xmlns:a16="http://schemas.microsoft.com/office/drawing/2014/main" id="{2557071A-BC04-027C-9AD5-7A816D387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3085706"/>
            <a:ext cx="3076575" cy="131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5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CC0035"/>
      </a:accent1>
      <a:accent2>
        <a:srgbClr val="354CA1"/>
      </a:accent2>
      <a:accent3>
        <a:srgbClr val="F9C80E"/>
      </a:accent3>
      <a:accent4>
        <a:srgbClr val="59C3C3"/>
      </a:accent4>
      <a:accent5>
        <a:srgbClr val="FF1053"/>
      </a:accent5>
      <a:accent6>
        <a:srgbClr val="26262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23</Slides>
  <Notes>5</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Gender Inequalities in Journal Authorship</vt:lpstr>
      <vt:lpstr>Why Didn’t God Get Tenure?</vt:lpstr>
      <vt:lpstr>Why Didn’t God Get Tenure?</vt:lpstr>
      <vt:lpstr>Why Didn’t God Get Tenure?</vt:lpstr>
      <vt:lpstr>Why Didn’t God Get Tenure?</vt:lpstr>
      <vt:lpstr>Why Didn’t God Get Tenure?</vt:lpstr>
      <vt:lpstr>Tenure Criteria Examples</vt:lpstr>
      <vt:lpstr>Tenure Criteria Examples</vt:lpstr>
      <vt:lpstr>Tenure Criteria Examples</vt:lpstr>
      <vt:lpstr>Methodology</vt:lpstr>
      <vt:lpstr>Data Sourcing</vt:lpstr>
      <vt:lpstr>Key Metrics</vt:lpstr>
      <vt:lpstr>Tools</vt:lpstr>
      <vt:lpstr>Gender Distribution Overview  Python packages</vt:lpstr>
      <vt:lpstr>Gender Distribution Overview  OpenAI GPT API</vt:lpstr>
      <vt:lpstr>Topic Breakdown</vt:lpstr>
      <vt:lpstr>Topic Breakdown</vt:lpstr>
      <vt:lpstr>Results</vt:lpstr>
      <vt:lpstr>Results</vt:lpstr>
      <vt:lpstr>Results</vt:lpstr>
      <vt:lpstr>Results</vt:lpstr>
      <vt:lpstr>Why does it matter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Dawson, Dawson</dc:creator>
  <cp:revision>17</cp:revision>
  <dcterms:created xsi:type="dcterms:W3CDTF">2021-03-11T03:54:50Z</dcterms:created>
  <dcterms:modified xsi:type="dcterms:W3CDTF">2023-11-03T04:06:04Z</dcterms:modified>
</cp:coreProperties>
</file>